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72" r:id="rId2"/>
    <p:sldId id="275" r:id="rId3"/>
    <p:sldId id="274" r:id="rId4"/>
    <p:sldId id="284" r:id="rId5"/>
    <p:sldId id="289" r:id="rId6"/>
    <p:sldId id="308" r:id="rId7"/>
    <p:sldId id="295" r:id="rId8"/>
    <p:sldId id="296" r:id="rId9"/>
    <p:sldId id="297" r:id="rId10"/>
    <p:sldId id="298" r:id="rId11"/>
    <p:sldId id="299" r:id="rId12"/>
    <p:sldId id="300" r:id="rId13"/>
    <p:sldId id="301" r:id="rId14"/>
    <p:sldId id="302" r:id="rId15"/>
    <p:sldId id="303" r:id="rId16"/>
    <p:sldId id="304" r:id="rId17"/>
    <p:sldId id="305" r:id="rId18"/>
    <p:sldId id="306" r:id="rId19"/>
    <p:sldId id="282" r:id="rId20"/>
    <p:sldId id="283" r:id="rId21"/>
    <p:sldId id="307" r:id="rId22"/>
    <p:sldId id="280" r:id="rId23"/>
    <p:sldId id="285" r:id="rId2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2" d="100"/>
          <a:sy n="102"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555703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 열기] 0:00–0:40 (40초)</a:t>
            </a:r>
          </a:p>
          <a:p>
            <a:r>
              <a:t>안녕하세요. 한얼초등학교 손성건입니다. 지난 10월 21일 6학년 미술 공개수업 「조형의 문법」 이야기를 나누려고 합니다. 저는 AI를 학생 사고의 촉진자, 인지적 비계로 두고, 학생이 조형요소와 원리를 쓰고 말하는 수업을 만들고 싶었습니다. 그래서 수업이 끝났을 때 학생이 무엇을 할 수 있어야 하는지부터 거꾸로 생각했습니다.</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AI는 인지적 비계, 쓰고 말하는 것은 학생] 0:40–1:10 (30초)</a:t>
            </a:r>
          </a:p>
          <a:p>
            <a:r>
              <a:t>제가 가장 먼저 정한 원칙은 이것입니다. AI는 학생의 생각을 돕는 인지적 비계입니다. 쓰고 말하는 일은 학생이 합니다. 학생이 작품을 보고 조형요소와 원리로 문장을 쓰면, AI가 그 문장을 그림으로 되비춰 주고, 학생은 원작과 견주어 빠진 요소를 말하며 문장을 고칩니다.</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 수석교사 협의로 수업이 도달한 곳] 1:10–2:00 (50초)</a:t>
            </a:r>
          </a:p>
          <a:p>
            <a:r>
              <a:t>권현선 수석교사 선생님과의 협의는 이 수업이 목표에 실제로 도달하도록 도와주었습니다. AI를 학생 사고의 촉진자, 인지적 비계로 두겠다는 생각은 처음부터 있었지만, 학생이 정말 조형요소와 원리를 쓰고 말하는 데까지 가려면 수업이 구체적이어야 했습니다. 지도안에 무엇을 어떻게 쓸지 자세히 알려 주셨고, 모둠 활동의 목표를 한 차시 안에 학생이 다다를 수 있는 범위로 줄였습니다. 그리고 개인, 모둠, 피드백으로 이어지는 수업 모습 속에서 그 배움이 드러나도록 다듬었습니다.</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 웹앱을 만든 까닭: 상호작용이 많은 AI융합교실] 2:00–2:45 (45초)</a:t>
            </a:r>
          </a:p>
          <a:p>
            <a:r>
              <a:t>이 웹앱을 만든 까닭은 화면 때문이 아닙니다. 한얼초 AI융합교실에서 상호작용이 많은 수업을 만들고 싶었습니다. 교사와 학생, 학생과 학생, 모둠과 모둠이 생각을 주고받고, 활동 구조도 개인, 모둠, 피드백으로 다양하게 바꿉니다. 그러면 어느 학생도 배움 활동에서 선택적으로 빠지거나 무임승차하기 어렵습니다. 이번에 한 번 해 본 이 모습을 앞으로 한얼초 수업 모델로 개발해 가려고 합니다.</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 준비와 점검] 2:45–3:10 (25초)</a:t>
            </a:r>
          </a:p>
          <a:p>
            <a:r>
              <a:t>준비는 세 숫자로 말씀드릴게요. 수업 전까지 화면을 67번 고쳤고, 가상 학생 24명으로 아홉 단계를 끝까지 돌려 보았고, 23명 여섯 모둠으로 한 번 더 점검했습니다. 다만 모두 가상 서버에서 한 점검이었습니다.</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[6. 프로젝트 1차시: 「모나리자」 퍼즐과 얼굴 남기기] 3:10–3:40 (30초)</a:t>
            </a:r>
          </a:p>
          <a:p>
            <a:r>
              <a:t>이 프로젝트는 9월 7일 1차시, 「모나리자」에서 시작했습니다. 학생들은 명화 퍼즐로 「모나리자」를 맞춘 화면을 보드에 올렸고, 퍼즐 조각을 덜어 얼굴만 남긴 화면도 올렸습니다. 그리고 얼굴과 손만 남은 「모나리자」 종이에 나머지를 직접 그려 교실에 전시했습니다.</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[7. 앞 차시: 보드로 나누기] 3:40–4:05 (25초)</a:t>
            </a:r>
          </a:p>
          <a:p>
            <a:r>
              <a:t>이 수업 전에, 앞 차시에서는 조형요소를 하나씩 바꿔 보며 보드에 올려 나눠 왔습니다. 학생의 한 줄 요청과 바뀐 그림이 함께 올라갑니다.</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[8. 앞 차시: 색과 모양] 4:05–4:20 (15초)</a:t>
            </a:r>
          </a:p>
          <a:p>
            <a:r>
              <a:t>색과 모양도 학생이 쓴 한 줄에 따라 이렇게 달라졌습니다.</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[9. 수업 화면 1·2단계 (실제 데이터)] 4:20–4:50 (30초)</a:t>
            </a:r>
          </a:p>
          <a:p>
            <a:r>
              <a:t>여기서부터는 6-1반 실제 결과 파일의 문장과 그림을 앱에 넣어 다시 찍은 화면입니다. 1단계는 11번 학생의 문장과 그 문장으로 나온 그림이고, 2단계 칠판에는 친구들의 문장과 그림이 번호로 올라옵니다.</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[10. 수업 화면 3단계 (실제 데이터)] 4:50–5:10 (20초)</a:t>
            </a:r>
          </a:p>
          <a:p>
            <a:r>
              <a:t>3단계에서는 모둠 친구들이 저장한 글을 모아 한 문장으로 잇습니다. 칠판에는 여섯 모둠의 문장이 원작 옆에 놓입니다.</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[11. 수업 화면 4단계 (실제 데이터)] 5:10–5:30 (20초)</a:t>
            </a:r>
          </a:p>
          <a:p>
            <a:r>
              <a:t>4단계에서는 AI가 모둠 문장을 1차 그림으로 되비춰, 학생이 쓴 것과 빠뜨린 것이 드러나게 합니다. 3모둠의 1차 그림을 원작 「가나가와의 거대한 파도」 옆에 놓았습니다.</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[12. 수업 화면 5단계 (실제 데이터)] 5:30–5:50 (20초)</a:t>
            </a:r>
          </a:p>
          <a:p>
            <a:r>
              <a:t>5단계에서는 원작과 1차 그림을 나란히 두고 표시합니다. 3모둠은 선과 형태에 동그라미를 쳤고, 다른 모둠 표시도 기록 그대로입니다.</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[13. 수업 화면 6·7단계 (시연 데이터)] 5:50–6:10 (20초)</a:t>
            </a:r>
          </a:p>
          <a:p>
            <a:r>
              <a:t>6단계부터는 결과 파일에 기록이 없어 시연 데이터입니다. 6단계에서 다른 모둠에 요소 이름 하나를 보내고, 7단계에서 문장을 고칩니다.</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[14. 수업 화면 8·9단계 (시연 데이터)] 6:10–6:30 (20초)</a:t>
            </a:r>
          </a:p>
          <a:p>
            <a:r>
              <a:t>8단계에서는 고친 문장을 AI가 다시 되비추고, 9단계에서 우리 말로 다시 살려 낸 곳과 원작 화가만이 해낸 곳을 정리합니다.</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[15. 실제 결과: 6-1반 1단계] 6:30–6:50 (20초)</a:t>
            </a:r>
          </a:p>
          <a:p>
            <a:r>
              <a:t>결과 파일에서 몇 장면을 더 크게 보겠습니다. 학생이 「모나리자」를 보고 쓴 문장과, AI가 그 문장을 되비춘 그림입니다.</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[16. 실제 결과: 3모둠] 6:50–7:05 (15초)</a:t>
            </a:r>
          </a:p>
          <a:p>
            <a:r>
              <a:t>3모둠은 네 사람의 관찰을 모아 이 문장을 만들었고, 문장에 빠진 요소로 선과 형태를 짚었습니다.</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[17. 실제 결과: 5모둠] 7:05–7:20 (15초)</a:t>
            </a:r>
          </a:p>
          <a:p>
            <a:r>
              <a:t>5모둠은 「초충도」를 보고, 문장에는 썼는데 1차 그림에 빠진 요소로 주제와 소재를 짚었습니다.</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[18. 실제 결과: 6모둠] 7:20–7:45 (25초)</a:t>
            </a:r>
          </a:p>
          <a:p>
            <a:r>
              <a:t>6모둠은 「절규」를 보고, 원작에는 뚜렷한데 문장에 빠진 요소로 질감과 기법을 짚었습니다. 결과 파일에는 1차 그림과 이 표시까지만 남아 있습니다.</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[19. 6-2반 1단계에서 생긴 문제] 7:45–8:30 (45초)</a:t>
            </a:r>
          </a:p>
          <a:p>
            <a:r>
              <a:t>문제는 4교시 6-2반 동료장학 수업 1단계에서 생겼습니다. 학생들이 거의 동시에 문장을 저장하고 그림을 요청하자 서버의 저장 줄이 한 번 막혔고, 뒤의 요청이 줄줄이 기다리면서 교사 화면 인증까지 늦어졌습니다. 미리 한 점검은 가상 서버로 했기 때문에 이 상황까지는 보지 못했습니다. 그날 저녁, 저장 시간에 상한을 두고 그림 요청을 줄 세워 처리하도록 고쳤습니다.</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 1단계가 멈춘 날: 보드로 이어 가기] 8:30–9:00 (30초)</a:t>
            </a:r>
          </a:p>
          <a:p>
            <a:r>
              <a:t>1단계가 멈춘 날, 그 자리에서 방법을 바꿨습니다. 수업 중 그림을 보드에 올려 모둠별로 활동을 이어 갔습니다. 모둠마다 칸이 있고, 그 안에 학생 한 명 한 명의 글과 그림이 올라갑니다.</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[21. 보드 모둠 칸 확대] 9:00–9:15 (15초)</a:t>
            </a:r>
          </a:p>
          <a:p>
            <a:r>
              <a:t>가까이 보면 학생이 쓴 감상 글과, 그 글을 AI가 되비춘 그림이 한 카드에 함께 올라가 있습니다.</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[22. 수업을 마치고 돌아보니] 9:15–10:15 (60초)</a:t>
            </a:r>
          </a:p>
          <a:p>
            <a:r>
              <a:t>돌아보면 세 가지가 남습니다. 첫째, AI는 학생의 사고를 돕는 인지적 비계였습니다. 다섯 모둠이 1차 그림을 원작과 견주어 표시했는데, 모둠마다 짚은 요소가 달랐습니다. 둘째, 학생이 조형요소와 원리를 쓰고 말하도록 개인, 모둠, 피드백의 흐름을 짰습니다. 6-1반에서는 스물한 명이 자기 문장을 썼고, 모둠이 그 관찰을 한 문장으로 이었습니다. 다만 6단계 이후의 기록은 결과 파일에 남지 않았습니다. 셋째, 상호작용이 많아야 아무도 빠지지 않습니다. 6-2반 1단계가 멈춘 날에도 보드의 모둠 칸에서 한 명 한 명이 활동을 이어 갔습니다. 다음에는 급한 순간에도 요소 이름이나 정답을 먼저 알려 주지 않고, 질문하고 기다리는 원칙을 지키려 합니다.</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[23. 닫기] 10:15–10:40 (25초)</a:t>
            </a:r>
          </a:p>
          <a:p>
            <a:r>
              <a:t>처음 생각으로 돌아가겠습니다. 이 수업에서 남기고 싶었던 것은 학생이 조형요소와 원리로 쓰고 말하며 고친 한 줄입니다. 그 한 줄이 4차시 「나만의 작품 만들기」 전시로 이어집니다. 들어 주셔서 감사합니다.</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3.jpg"/><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7.jpg"/></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9.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0.jpg"/><Relationship Id="rId7"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E2A3A"/>
        </a:solidFill>
        <a:effectLst/>
      </p:bgPr>
    </p:bg>
    <p:spTree>
      <p:nvGrpSpPr>
        <p:cNvPr id="1" name=""/>
        <p:cNvGrpSpPr/>
        <p:nvPr/>
      </p:nvGrpSpPr>
      <p:grpSpPr>
        <a:xfrm>
          <a:off x="0" y="0"/>
          <a:ext cx="0" cy="0"/>
          <a:chOff x="0" y="0"/>
          <a:chExt cx="0" cy="0"/>
        </a:xfrm>
      </p:grpSpPr>
      <p:sp>
        <p:nvSpPr>
          <p:cNvPr id="3" name="Shape 0"/>
          <p:cNvSpPr/>
          <p:nvPr/>
        </p:nvSpPr>
        <p:spPr>
          <a:xfrm>
            <a:off x="0" y="0"/>
            <a:ext cx="256032" cy="6858000"/>
          </a:xfrm>
          <a:prstGeom prst="rect">
            <a:avLst/>
          </a:prstGeom>
          <a:solidFill>
            <a:srgbClr val="E7C8B8"/>
          </a:solidFill>
          <a:ln/>
        </p:spPr>
        <p:txBody>
          <a:bodyPr/>
          <a:lstStyle/>
          <a:p>
            <a:endParaRPr/>
          </a:p>
        </p:txBody>
      </p:sp>
      <p:sp>
        <p:nvSpPr>
          <p:cNvPr id="4" name="Text 1"/>
          <p:cNvSpPr/>
          <p:nvPr/>
        </p:nvSpPr>
        <p:spPr>
          <a:xfrm>
            <a:off x="640080" y="1417320"/>
            <a:ext cx="10058400" cy="365760"/>
          </a:xfrm>
          <a:prstGeom prst="rect">
            <a:avLst/>
          </a:prstGeom>
          <a:noFill/>
          <a:ln/>
        </p:spPr>
        <p:txBody>
          <a:bodyPr wrap="square" lIns="0" tIns="0" rIns="0" bIns="0" rtlCol="0" anchor="ctr"/>
          <a:lstStyle/>
          <a:p>
            <a:pPr marL="0" indent="0">
              <a:buNone/>
            </a:pPr>
            <a:r>
              <a:rPr lang="en-US" sz="1600" dirty="0">
                <a:solidFill>
                  <a:srgbClr val="E7C8B8"/>
                </a:solidFill>
                <a:latin typeface="맑은 고딕" pitchFamily="34" charset="0"/>
                <a:ea typeface="맑은 고딕" pitchFamily="34" charset="-122"/>
                <a:cs typeface="맑은 고딕" pitchFamily="34" charset="-120"/>
              </a:rPr>
              <a:t>한얼초등학교 손성건  ·  6학년 미술 공개수업  ·  2026. 10. 21.(수)</a:t>
            </a:r>
          </a:p>
        </p:txBody>
      </p:sp>
      <p:sp>
        <p:nvSpPr>
          <p:cNvPr id="5" name="Text 2"/>
          <p:cNvSpPr/>
          <p:nvPr/>
        </p:nvSpPr>
        <p:spPr>
          <a:xfrm>
            <a:off x="640080" y="1920240"/>
            <a:ext cx="10058400" cy="777240"/>
          </a:xfrm>
          <a:prstGeom prst="rect">
            <a:avLst/>
          </a:prstGeom>
          <a:noFill/>
          <a:ln/>
        </p:spPr>
        <p:txBody>
          <a:bodyPr wrap="square" lIns="0" tIns="0" rIns="0" bIns="0" rtlCol="0" anchor="ctr"/>
          <a:lstStyle/>
          <a:p>
            <a:pPr marL="0" indent="0">
              <a:buNone/>
            </a:pPr>
            <a:r>
              <a:rPr lang="en-US" sz="4800" b="1" dirty="0">
                <a:solidFill>
                  <a:srgbClr val="FFFFFF"/>
                </a:solidFill>
                <a:latin typeface="맑은 고딕" pitchFamily="34" charset="0"/>
                <a:ea typeface="맑은 고딕" pitchFamily="34" charset="-122"/>
                <a:cs typeface="맑은 고딕" pitchFamily="34" charset="-120"/>
              </a:rPr>
              <a:t>조형의 문법</a:t>
            </a:r>
          </a:p>
        </p:txBody>
      </p:sp>
      <p:sp>
        <p:nvSpPr>
          <p:cNvPr id="6" name="Text 3"/>
          <p:cNvSpPr/>
          <p:nvPr/>
        </p:nvSpPr>
        <p:spPr>
          <a:xfrm>
            <a:off x="640080" y="2788920"/>
            <a:ext cx="10972800" cy="1234440"/>
          </a:xfrm>
          <a:prstGeom prst="rect">
            <a:avLst/>
          </a:prstGeom>
          <a:noFill/>
          <a:ln/>
        </p:spPr>
        <p:txBody>
          <a:bodyPr wrap="square" lIns="0" tIns="0" rIns="0" bIns="0" rtlCol="0" anchor="ctr"/>
          <a:lstStyle/>
          <a:p>
            <a:pPr marL="0" indent="0">
              <a:buNone/>
            </a:pPr>
            <a:r>
              <a:rPr lang="en-US" sz="2800" b="0" dirty="0">
                <a:solidFill>
                  <a:srgbClr val="FFFFFF"/>
                </a:solidFill>
                <a:latin typeface="맑은 고딕" pitchFamily="34" charset="0"/>
                <a:ea typeface="맑은 고딕" pitchFamily="34" charset="-122"/>
                <a:cs typeface="맑은 고딕" pitchFamily="34" charset="-120"/>
              </a:rPr>
              <a:t>AI는 학생의 사고를 돕는 인지적 비계,</a:t>
            </a:r>
          </a:p>
          <a:p>
            <a:pPr marL="0" indent="0">
              <a:buNone/>
            </a:pPr>
            <a:r>
              <a:rPr lang="en-US" sz="2800" b="0" dirty="0">
                <a:solidFill>
                  <a:srgbClr val="FFFFFF"/>
                </a:solidFill>
                <a:latin typeface="맑은 고딕" pitchFamily="34" charset="0"/>
                <a:ea typeface="맑은 고딕" pitchFamily="34" charset="-122"/>
                <a:cs typeface="맑은 고딕" pitchFamily="34" charset="-120"/>
              </a:rPr>
              <a:t>학생은 조형요소와 원리를 쓰고 말하는 수업</a:t>
            </a:r>
          </a:p>
        </p:txBody>
      </p:sp>
      <p:sp>
        <p:nvSpPr>
          <p:cNvPr id="7" name="Text 4"/>
          <p:cNvSpPr/>
          <p:nvPr/>
        </p:nvSpPr>
        <p:spPr>
          <a:xfrm>
            <a:off x="640080" y="4343400"/>
            <a:ext cx="10972800" cy="457200"/>
          </a:xfrm>
          <a:prstGeom prst="rect">
            <a:avLst/>
          </a:prstGeom>
          <a:noFill/>
          <a:ln/>
        </p:spPr>
        <p:txBody>
          <a:bodyPr wrap="square" lIns="0" tIns="0" rIns="0" bIns="0" rtlCol="0" anchor="ctr"/>
          <a:lstStyle/>
          <a:p>
            <a:pPr marL="0" indent="0">
              <a:buNone/>
            </a:pPr>
            <a:r>
              <a:rPr lang="en-US" sz="1900" b="0" dirty="0">
                <a:solidFill>
                  <a:srgbClr val="D6D3CE"/>
                </a:solidFill>
                <a:latin typeface="맑은 고딕" pitchFamily="34" charset="0"/>
                <a:ea typeface="맑은 고딕" pitchFamily="34" charset="-122"/>
                <a:cs typeface="맑은 고딕" pitchFamily="34" charset="-120"/>
              </a:rPr>
              <a:t>수업이 끝났을 때 학생이 무엇을 할 수 있어야 하는지부터 거꾸로 생각했습니다.</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수업 설계 의도  ·  AI = 학생 사고 촉진자</a:t>
            </a:r>
          </a:p>
        </p:txBody>
      </p:sp>
      <p:sp>
        <p:nvSpPr>
          <p:cNvPr id="5" name="Text 2"/>
          <p:cNvSpPr/>
          <p:nvPr/>
        </p:nvSpPr>
        <p:spPr>
          <a:xfrm>
            <a:off x="502920" y="530352"/>
            <a:ext cx="11155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AI는 학생의 생각을 돕는 인지적 비계입니다</a:t>
            </a:r>
          </a:p>
        </p:txBody>
      </p:sp>
      <p:sp>
        <p:nvSpPr>
          <p:cNvPr id="6" name="TextBox 5"/>
          <p:cNvSpPr txBox="1"/>
          <p:nvPr/>
        </p:nvSpPr>
        <p:spPr>
          <a:xfrm>
            <a:off x="411480" y="1325880"/>
            <a:ext cx="11384280" cy="914400"/>
          </a:xfrm>
          <a:prstGeom prst="rect">
            <a:avLst/>
          </a:prstGeom>
          <a:noFill/>
        </p:spPr>
        <p:txBody>
          <a:bodyPr wrap="square" lIns="36576" tIns="36576" rIns="36576" bIns="36576">
            <a:spAutoFit/>
          </a:bodyPr>
          <a:lstStyle/>
          <a:p>
            <a:r>
              <a:rPr sz="4800" b="1">
                <a:solidFill>
                  <a:srgbClr val="B4532A"/>
                </a:solidFill>
                <a:latin typeface="맑은 고딕"/>
                <a:ea typeface="맑은 고딕"/>
              </a:rPr>
              <a:t>쓰고 말하는 것은 학생입니다</a:t>
            </a:r>
          </a:p>
        </p:txBody>
      </p:sp>
      <p:sp>
        <p:nvSpPr>
          <p:cNvPr id="7" name="Oval 6"/>
          <p:cNvSpPr/>
          <p:nvPr/>
        </p:nvSpPr>
        <p:spPr>
          <a:xfrm>
            <a:off x="1069848" y="2606040"/>
            <a:ext cx="1463040" cy="1463040"/>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3400" b="1">
                <a:solidFill>
                  <a:srgbClr val="FFFFFF"/>
                </a:solidFill>
                <a:latin typeface="맑은 고딕"/>
                <a:ea typeface="맑은 고딕"/>
              </a:rPr>
              <a:t>👀</a:t>
            </a:r>
          </a:p>
        </p:txBody>
      </p:sp>
      <p:sp>
        <p:nvSpPr>
          <p:cNvPr id="8" name="TextBox 7"/>
          <p:cNvSpPr txBox="1"/>
          <p:nvPr/>
        </p:nvSpPr>
        <p:spPr>
          <a:xfrm>
            <a:off x="502920" y="4206240"/>
            <a:ext cx="2606040" cy="502920"/>
          </a:xfrm>
          <a:prstGeom prst="rect">
            <a:avLst/>
          </a:prstGeom>
          <a:noFill/>
        </p:spPr>
        <p:txBody>
          <a:bodyPr wrap="square" lIns="36576" tIns="36576" rIns="36576" bIns="36576">
            <a:spAutoFit/>
          </a:bodyPr>
          <a:lstStyle/>
          <a:p>
            <a:pPr algn="ctr"/>
            <a:r>
              <a:rPr sz="2200" b="1">
                <a:solidFill>
                  <a:srgbClr val="1E2A3A"/>
                </a:solidFill>
                <a:latin typeface="맑은 고딕"/>
                <a:ea typeface="맑은 고딕"/>
              </a:rPr>
              <a:t>보고</a:t>
            </a:r>
          </a:p>
        </p:txBody>
      </p:sp>
      <p:sp>
        <p:nvSpPr>
          <p:cNvPr id="9" name="TextBox 8"/>
          <p:cNvSpPr txBox="1"/>
          <p:nvPr/>
        </p:nvSpPr>
        <p:spPr>
          <a:xfrm>
            <a:off x="502920" y="4709160"/>
            <a:ext cx="2606040" cy="411480"/>
          </a:xfrm>
          <a:prstGeom prst="rect">
            <a:avLst/>
          </a:prstGeom>
          <a:noFill/>
        </p:spPr>
        <p:txBody>
          <a:bodyPr wrap="square" lIns="36576" tIns="36576" rIns="36576" bIns="36576">
            <a:spAutoFit/>
          </a:bodyPr>
          <a:lstStyle/>
          <a:p>
            <a:pPr algn="ctr"/>
            <a:r>
              <a:rPr sz="1400" b="0">
                <a:solidFill>
                  <a:srgbClr val="57534E"/>
                </a:solidFill>
                <a:latin typeface="맑은 고딕"/>
                <a:ea typeface="맑은 고딕"/>
              </a:rPr>
              <a:t>학생이 작품을 봅니다</a:t>
            </a:r>
          </a:p>
        </p:txBody>
      </p:sp>
      <p:sp>
        <p:nvSpPr>
          <p:cNvPr id="10" name="TextBox 9"/>
          <p:cNvSpPr txBox="1"/>
          <p:nvPr/>
        </p:nvSpPr>
        <p:spPr>
          <a:xfrm>
            <a:off x="502920" y="5120640"/>
            <a:ext cx="2606040" cy="365760"/>
          </a:xfrm>
          <a:prstGeom prst="rect">
            <a:avLst/>
          </a:prstGeom>
          <a:noFill/>
        </p:spPr>
        <p:txBody>
          <a:bodyPr wrap="square" lIns="36576" tIns="36576" rIns="36576" bIns="36576">
            <a:spAutoFit/>
          </a:bodyPr>
          <a:lstStyle/>
          <a:p>
            <a:pPr algn="ctr"/>
            <a:r>
              <a:rPr sz="1300" b="1">
                <a:solidFill>
                  <a:srgbClr val="B4532A"/>
                </a:solidFill>
                <a:latin typeface="맑은 고딕"/>
                <a:ea typeface="맑은 고딕"/>
              </a:rPr>
              <a:t>학생</a:t>
            </a:r>
          </a:p>
        </p:txBody>
      </p:sp>
      <p:sp>
        <p:nvSpPr>
          <p:cNvPr id="11" name="Right Arrow 10"/>
          <p:cNvSpPr/>
          <p:nvPr/>
        </p:nvSpPr>
        <p:spPr>
          <a:xfrm>
            <a:off x="2834639" y="3154680"/>
            <a:ext cx="548640" cy="365760"/>
          </a:xfrm>
          <a:prstGeom prst="rightArrow">
            <a:avLst/>
          </a:prstGeom>
          <a:solidFill>
            <a:srgbClr val="E7C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3950208" y="2606040"/>
            <a:ext cx="1463040" cy="1463040"/>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3400" b="1">
                <a:solidFill>
                  <a:srgbClr val="FFFFFF"/>
                </a:solidFill>
                <a:latin typeface="맑은 고딕"/>
                <a:ea typeface="맑은 고딕"/>
              </a:rPr>
              <a:t>✍</a:t>
            </a:r>
          </a:p>
        </p:txBody>
      </p:sp>
      <p:sp>
        <p:nvSpPr>
          <p:cNvPr id="13" name="TextBox 12"/>
          <p:cNvSpPr txBox="1"/>
          <p:nvPr/>
        </p:nvSpPr>
        <p:spPr>
          <a:xfrm>
            <a:off x="3383280" y="4206240"/>
            <a:ext cx="2606040" cy="502920"/>
          </a:xfrm>
          <a:prstGeom prst="rect">
            <a:avLst/>
          </a:prstGeom>
          <a:noFill/>
        </p:spPr>
        <p:txBody>
          <a:bodyPr wrap="square" lIns="36576" tIns="36576" rIns="36576" bIns="36576">
            <a:spAutoFit/>
          </a:bodyPr>
          <a:lstStyle/>
          <a:p>
            <a:pPr algn="ctr"/>
            <a:r>
              <a:rPr sz="2200" b="1">
                <a:solidFill>
                  <a:srgbClr val="1E2A3A"/>
                </a:solidFill>
                <a:latin typeface="맑은 고딕"/>
                <a:ea typeface="맑은 고딕"/>
              </a:rPr>
              <a:t>쓰고</a:t>
            </a:r>
          </a:p>
        </p:txBody>
      </p:sp>
      <p:sp>
        <p:nvSpPr>
          <p:cNvPr id="14" name="TextBox 13"/>
          <p:cNvSpPr txBox="1"/>
          <p:nvPr/>
        </p:nvSpPr>
        <p:spPr>
          <a:xfrm>
            <a:off x="3383280" y="4709160"/>
            <a:ext cx="2606040" cy="411480"/>
          </a:xfrm>
          <a:prstGeom prst="rect">
            <a:avLst/>
          </a:prstGeom>
          <a:noFill/>
        </p:spPr>
        <p:txBody>
          <a:bodyPr wrap="square" lIns="36576" tIns="36576" rIns="36576" bIns="36576">
            <a:spAutoFit/>
          </a:bodyPr>
          <a:lstStyle/>
          <a:p>
            <a:pPr algn="ctr"/>
            <a:r>
              <a:rPr sz="1400" b="0">
                <a:solidFill>
                  <a:srgbClr val="57534E"/>
                </a:solidFill>
                <a:latin typeface="맑은 고딕"/>
                <a:ea typeface="맑은 고딕"/>
              </a:rPr>
              <a:t>조형요소·원리로 한 줄을 씁니다</a:t>
            </a:r>
          </a:p>
        </p:txBody>
      </p:sp>
      <p:sp>
        <p:nvSpPr>
          <p:cNvPr id="15" name="TextBox 14"/>
          <p:cNvSpPr txBox="1"/>
          <p:nvPr/>
        </p:nvSpPr>
        <p:spPr>
          <a:xfrm>
            <a:off x="3383280" y="5120640"/>
            <a:ext cx="2606040" cy="365760"/>
          </a:xfrm>
          <a:prstGeom prst="rect">
            <a:avLst/>
          </a:prstGeom>
          <a:noFill/>
        </p:spPr>
        <p:txBody>
          <a:bodyPr wrap="square" lIns="36576" tIns="36576" rIns="36576" bIns="36576">
            <a:spAutoFit/>
          </a:bodyPr>
          <a:lstStyle/>
          <a:p>
            <a:pPr algn="ctr"/>
            <a:r>
              <a:rPr sz="1300" b="1">
                <a:solidFill>
                  <a:srgbClr val="B4532A"/>
                </a:solidFill>
                <a:latin typeface="맑은 고딕"/>
                <a:ea typeface="맑은 고딕"/>
              </a:rPr>
              <a:t>학생</a:t>
            </a:r>
          </a:p>
        </p:txBody>
      </p:sp>
      <p:sp>
        <p:nvSpPr>
          <p:cNvPr id="16" name="Right Arrow 15"/>
          <p:cNvSpPr/>
          <p:nvPr/>
        </p:nvSpPr>
        <p:spPr>
          <a:xfrm>
            <a:off x="5715000" y="3154680"/>
            <a:ext cx="548640" cy="365760"/>
          </a:xfrm>
          <a:prstGeom prst="rightArrow">
            <a:avLst/>
          </a:prstGeom>
          <a:solidFill>
            <a:srgbClr val="E7C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6830568" y="2606040"/>
            <a:ext cx="1463040" cy="1463040"/>
          </a:xfrm>
          <a:prstGeom prst="ellipse">
            <a:avLst/>
          </a:prstGeom>
          <a:solidFill>
            <a:srgbClr val="D6D0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3000" b="1">
                <a:solidFill>
                  <a:srgbClr val="1E2A3A"/>
                </a:solidFill>
                <a:latin typeface="맑은 고딕"/>
                <a:ea typeface="맑은 고딕"/>
              </a:rPr>
              <a:t>AI</a:t>
            </a:r>
          </a:p>
        </p:txBody>
      </p:sp>
      <p:sp>
        <p:nvSpPr>
          <p:cNvPr id="18" name="TextBox 17"/>
          <p:cNvSpPr txBox="1"/>
          <p:nvPr/>
        </p:nvSpPr>
        <p:spPr>
          <a:xfrm>
            <a:off x="6263640" y="4206240"/>
            <a:ext cx="2606040" cy="502920"/>
          </a:xfrm>
          <a:prstGeom prst="rect">
            <a:avLst/>
          </a:prstGeom>
          <a:noFill/>
        </p:spPr>
        <p:txBody>
          <a:bodyPr wrap="square" lIns="36576" tIns="36576" rIns="36576" bIns="36576">
            <a:spAutoFit/>
          </a:bodyPr>
          <a:lstStyle/>
          <a:p>
            <a:pPr algn="ctr"/>
            <a:r>
              <a:rPr sz="2200" b="1">
                <a:solidFill>
                  <a:srgbClr val="1E2A3A"/>
                </a:solidFill>
                <a:latin typeface="맑은 고딕"/>
                <a:ea typeface="맑은 고딕"/>
              </a:rPr>
              <a:t>AI가 되비추면</a:t>
            </a:r>
          </a:p>
        </p:txBody>
      </p:sp>
      <p:sp>
        <p:nvSpPr>
          <p:cNvPr id="19" name="TextBox 18"/>
          <p:cNvSpPr txBox="1"/>
          <p:nvPr/>
        </p:nvSpPr>
        <p:spPr>
          <a:xfrm>
            <a:off x="6263640" y="4709160"/>
            <a:ext cx="2606040" cy="411480"/>
          </a:xfrm>
          <a:prstGeom prst="rect">
            <a:avLst/>
          </a:prstGeom>
          <a:noFill/>
        </p:spPr>
        <p:txBody>
          <a:bodyPr wrap="square" lIns="36576" tIns="36576" rIns="36576" bIns="36576">
            <a:spAutoFit/>
          </a:bodyPr>
          <a:lstStyle/>
          <a:p>
            <a:pPr algn="ctr"/>
            <a:r>
              <a:rPr sz="1400" b="0">
                <a:solidFill>
                  <a:srgbClr val="57534E"/>
                </a:solidFill>
                <a:latin typeface="맑은 고딕"/>
                <a:ea typeface="맑은 고딕"/>
              </a:rPr>
              <a:t>쓴 문장을 그림으로 되비춥니다</a:t>
            </a:r>
          </a:p>
        </p:txBody>
      </p:sp>
      <p:sp>
        <p:nvSpPr>
          <p:cNvPr id="20" name="TextBox 19"/>
          <p:cNvSpPr txBox="1"/>
          <p:nvPr/>
        </p:nvSpPr>
        <p:spPr>
          <a:xfrm>
            <a:off x="6263640" y="5120640"/>
            <a:ext cx="2606040" cy="365760"/>
          </a:xfrm>
          <a:prstGeom prst="rect">
            <a:avLst/>
          </a:prstGeom>
          <a:noFill/>
        </p:spPr>
        <p:txBody>
          <a:bodyPr wrap="square" lIns="36576" tIns="36576" rIns="36576" bIns="36576">
            <a:spAutoFit/>
          </a:bodyPr>
          <a:lstStyle/>
          <a:p>
            <a:pPr algn="ctr"/>
            <a:r>
              <a:rPr sz="1300" b="1">
                <a:solidFill>
                  <a:srgbClr val="8A847D"/>
                </a:solidFill>
                <a:latin typeface="맑은 고딕"/>
                <a:ea typeface="맑은 고딕"/>
              </a:rPr>
              <a:t>AI · 비계</a:t>
            </a:r>
          </a:p>
        </p:txBody>
      </p:sp>
      <p:sp>
        <p:nvSpPr>
          <p:cNvPr id="21" name="Right Arrow 20"/>
          <p:cNvSpPr/>
          <p:nvPr/>
        </p:nvSpPr>
        <p:spPr>
          <a:xfrm>
            <a:off x="8595359" y="3154680"/>
            <a:ext cx="548640" cy="365760"/>
          </a:xfrm>
          <a:prstGeom prst="rightArrow">
            <a:avLst/>
          </a:prstGeom>
          <a:solidFill>
            <a:srgbClr val="E7C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9710928" y="2606040"/>
            <a:ext cx="1463040" cy="1463040"/>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3400" b="1">
                <a:solidFill>
                  <a:srgbClr val="FFFFFF"/>
                </a:solidFill>
                <a:latin typeface="맑은 고딕"/>
                <a:ea typeface="맑은 고딕"/>
              </a:rPr>
              <a:t>↺</a:t>
            </a:r>
          </a:p>
        </p:txBody>
      </p:sp>
      <p:sp>
        <p:nvSpPr>
          <p:cNvPr id="23" name="TextBox 22"/>
          <p:cNvSpPr txBox="1"/>
          <p:nvPr/>
        </p:nvSpPr>
        <p:spPr>
          <a:xfrm>
            <a:off x="9144000" y="4206240"/>
            <a:ext cx="2606040" cy="502920"/>
          </a:xfrm>
          <a:prstGeom prst="rect">
            <a:avLst/>
          </a:prstGeom>
          <a:noFill/>
        </p:spPr>
        <p:txBody>
          <a:bodyPr wrap="square" lIns="36576" tIns="36576" rIns="36576" bIns="36576">
            <a:spAutoFit/>
          </a:bodyPr>
          <a:lstStyle/>
          <a:p>
            <a:pPr algn="ctr"/>
            <a:r>
              <a:rPr sz="2200" b="1">
                <a:solidFill>
                  <a:srgbClr val="1E2A3A"/>
                </a:solidFill>
                <a:latin typeface="맑은 고딕"/>
                <a:ea typeface="맑은 고딕"/>
              </a:rPr>
              <a:t>말하고 고친다</a:t>
            </a:r>
          </a:p>
        </p:txBody>
      </p:sp>
      <p:sp>
        <p:nvSpPr>
          <p:cNvPr id="24" name="TextBox 23"/>
          <p:cNvSpPr txBox="1"/>
          <p:nvPr/>
        </p:nvSpPr>
        <p:spPr>
          <a:xfrm>
            <a:off x="9144000" y="4709160"/>
            <a:ext cx="2606040" cy="411480"/>
          </a:xfrm>
          <a:prstGeom prst="rect">
            <a:avLst/>
          </a:prstGeom>
          <a:noFill/>
        </p:spPr>
        <p:txBody>
          <a:bodyPr wrap="square" lIns="36576" tIns="36576" rIns="36576" bIns="36576">
            <a:spAutoFit/>
          </a:bodyPr>
          <a:lstStyle/>
          <a:p>
            <a:pPr algn="ctr"/>
            <a:r>
              <a:rPr sz="1400" b="0">
                <a:solidFill>
                  <a:srgbClr val="57534E"/>
                </a:solidFill>
                <a:latin typeface="맑은 고딕"/>
                <a:ea typeface="맑은 고딕"/>
              </a:rPr>
              <a:t>원작과 견주어 말하고 고칩니다</a:t>
            </a:r>
          </a:p>
        </p:txBody>
      </p:sp>
      <p:sp>
        <p:nvSpPr>
          <p:cNvPr id="25" name="TextBox 24"/>
          <p:cNvSpPr txBox="1"/>
          <p:nvPr/>
        </p:nvSpPr>
        <p:spPr>
          <a:xfrm>
            <a:off x="9144000" y="5120640"/>
            <a:ext cx="2606040" cy="365760"/>
          </a:xfrm>
          <a:prstGeom prst="rect">
            <a:avLst/>
          </a:prstGeom>
          <a:noFill/>
        </p:spPr>
        <p:txBody>
          <a:bodyPr wrap="square" lIns="36576" tIns="36576" rIns="36576" bIns="36576">
            <a:spAutoFit/>
          </a:bodyPr>
          <a:lstStyle/>
          <a:p>
            <a:pPr algn="ctr"/>
            <a:r>
              <a:rPr sz="1300" b="1">
                <a:solidFill>
                  <a:srgbClr val="B4532A"/>
                </a:solidFill>
                <a:latin typeface="맑은 고딕"/>
                <a:ea typeface="맑은 고딕"/>
              </a:rPr>
              <a:t>학생</a:t>
            </a:r>
          </a:p>
        </p:txBody>
      </p:sp>
      <p:sp>
        <p:nvSpPr>
          <p:cNvPr id="26" name="TextBox 25"/>
          <p:cNvSpPr txBox="1"/>
          <p:nvPr/>
        </p:nvSpPr>
        <p:spPr>
          <a:xfrm>
            <a:off x="411480" y="5943600"/>
            <a:ext cx="11384280" cy="411480"/>
          </a:xfrm>
          <a:prstGeom prst="rect">
            <a:avLst/>
          </a:prstGeom>
          <a:noFill/>
        </p:spPr>
        <p:txBody>
          <a:bodyPr wrap="square" lIns="36576" tIns="36576" rIns="36576" bIns="36576">
            <a:spAutoFit/>
          </a:bodyPr>
          <a:lstStyle/>
          <a:p>
            <a:pPr algn="ctr"/>
            <a:r>
              <a:rPr sz="1400" b="0">
                <a:solidFill>
                  <a:srgbClr val="57534E"/>
                </a:solidFill>
                <a:latin typeface="맑은 고딕"/>
                <a:ea typeface="맑은 고딕"/>
              </a:rPr>
              <a:t>AI는 학생이 쓴 문장만 받습니다. 그 그림은 결과물이 아니라, 원작을 다시 보고 말하게 하는 단서입니다.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6"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권현선 수석교사 선생님과의 협의</a:t>
            </a:r>
          </a:p>
        </p:txBody>
      </p:sp>
      <p:sp>
        <p:nvSpPr>
          <p:cNvPr id="7" name="Text 2"/>
          <p:cNvSpPr/>
          <p:nvPr/>
        </p:nvSpPr>
        <p:spPr>
          <a:xfrm>
            <a:off x="502920" y="530352"/>
            <a:ext cx="11155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협의 덕분에 수업이 목표에 도달했습니다</a:t>
            </a:r>
          </a:p>
        </p:txBody>
      </p:sp>
      <p:sp>
        <p:nvSpPr>
          <p:cNvPr id="8" name="Rounded Rectangle 7"/>
          <p:cNvSpPr/>
          <p:nvPr/>
        </p:nvSpPr>
        <p:spPr>
          <a:xfrm>
            <a:off x="411480" y="1325880"/>
            <a:ext cx="11338560" cy="237744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Hero 41"/>
          <p:cNvSpPr txBox="1"/>
          <p:nvPr/>
        </p:nvSpPr>
        <p:spPr>
          <a:xfrm>
            <a:off x="685800" y="1463040"/>
            <a:ext cx="10789920" cy="2103120"/>
          </a:xfrm>
          <a:prstGeom prst="rect">
            <a:avLst/>
          </a:prstGeom>
          <a:noFill/>
        </p:spPr>
        <p:txBody>
          <a:bodyPr wrap="square" lIns="36576" tIns="36576" rIns="36576" bIns="36576" anchor="ctr">
            <a:noAutofit/>
          </a:bodyPr>
          <a:lstStyle/>
          <a:p>
            <a:pPr algn="ctr"/>
            <a:r>
              <a:rPr sz="2400" b="0">
                <a:solidFill>
                  <a:srgbClr val="57534E"/>
                </a:solidFill>
                <a:latin typeface="맑은 고딕"/>
                <a:ea typeface="맑은 고딕"/>
              </a:rPr>
              <a:t>AI를 인지적 비계로 둔 수업이 실제로 닿도록</a:t>
            </a:r>
          </a:p>
          <a:p>
            <a:pPr algn="ctr">
              <a:spcBef>
                <a:spcPts val="1000"/>
              </a:spcBef>
            </a:pPr>
            <a:r>
              <a:rPr sz="3200" b="1">
                <a:solidFill>
                  <a:srgbClr val="B4532A"/>
                </a:solidFill>
                <a:latin typeface="맑은 고딕"/>
                <a:ea typeface="맑은 고딕"/>
              </a:rPr>
              <a:t>학생이 조형요소·원리를 쓰고 말하는 데까지</a:t>
            </a:r>
          </a:p>
        </p:txBody>
      </p:sp>
      <p:sp>
        <p:nvSpPr>
          <p:cNvPr id="12" name="Rounded Rectangle 11"/>
          <p:cNvSpPr/>
          <p:nvPr/>
        </p:nvSpPr>
        <p:spPr>
          <a:xfrm>
            <a:off x="411480" y="3931920"/>
            <a:ext cx="3694176" cy="210312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4233672" y="3931920"/>
            <a:ext cx="3694176" cy="210312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8055863" y="3931920"/>
            <a:ext cx="3694176" cy="210312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685800" y="4617720"/>
            <a:ext cx="731520" cy="731520"/>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FFFFFF"/>
                </a:solidFill>
                <a:latin typeface="맑은 고딕"/>
                <a:ea typeface="맑은 고딕"/>
              </a:rPr>
              <a:t>1</a:t>
            </a:r>
          </a:p>
        </p:txBody>
      </p:sp>
      <p:sp>
        <p:nvSpPr>
          <p:cNvPr id="11" name="TextBox 10"/>
          <p:cNvSpPr txBox="1"/>
          <p:nvPr/>
        </p:nvSpPr>
        <p:spPr>
          <a:xfrm>
            <a:off x="1554480" y="4069080"/>
            <a:ext cx="2423160" cy="1828800"/>
          </a:xfrm>
          <a:prstGeom prst="rect">
            <a:avLst/>
          </a:prstGeom>
          <a:noFill/>
        </p:spPr>
        <p:txBody>
          <a:bodyPr wrap="square" lIns="36576" tIns="36576" rIns="36576" bIns="36576" anchor="ctr">
            <a:noAutofit/>
          </a:bodyPr>
          <a:lstStyle/>
          <a:p>
            <a:r>
              <a:rPr sz="2500" b="1">
                <a:solidFill>
                  <a:srgbClr val="1C1917"/>
                </a:solidFill>
                <a:latin typeface="맑은 고딕"/>
                <a:ea typeface="맑은 고딕"/>
              </a:rPr>
              <a:t>지도안을</a:t>
            </a:r>
          </a:p>
          <a:p>
            <a:r>
              <a:rPr sz="2500" b="1">
                <a:solidFill>
                  <a:srgbClr val="1C1917"/>
                </a:solidFill>
                <a:latin typeface="맑은 고딕"/>
                <a:ea typeface="맑은 고딕"/>
              </a:rPr>
              <a:t>구체적으로</a:t>
            </a:r>
          </a:p>
        </p:txBody>
      </p:sp>
      <p:sp>
        <p:nvSpPr>
          <p:cNvPr id="13" name="Oval 12"/>
          <p:cNvSpPr/>
          <p:nvPr/>
        </p:nvSpPr>
        <p:spPr>
          <a:xfrm>
            <a:off x="4507992" y="4617720"/>
            <a:ext cx="731520" cy="731520"/>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FFFFFF"/>
                </a:solidFill>
                <a:latin typeface="맑은 고딕"/>
                <a:ea typeface="맑은 고딕"/>
              </a:rPr>
              <a:t>2</a:t>
            </a:r>
          </a:p>
        </p:txBody>
      </p:sp>
      <p:sp>
        <p:nvSpPr>
          <p:cNvPr id="15" name="TextBox 14"/>
          <p:cNvSpPr txBox="1"/>
          <p:nvPr/>
        </p:nvSpPr>
        <p:spPr>
          <a:xfrm>
            <a:off x="5376672" y="4069080"/>
            <a:ext cx="2423160" cy="1828800"/>
          </a:xfrm>
          <a:prstGeom prst="rect">
            <a:avLst/>
          </a:prstGeom>
          <a:noFill/>
        </p:spPr>
        <p:txBody>
          <a:bodyPr wrap="square" lIns="36576" tIns="36576" rIns="36576" bIns="36576" anchor="ctr">
            <a:noAutofit/>
          </a:bodyPr>
          <a:lstStyle/>
          <a:p>
            <a:r>
              <a:rPr sz="2500" b="1">
                <a:solidFill>
                  <a:srgbClr val="1C1917"/>
                </a:solidFill>
                <a:latin typeface="맑은 고딕"/>
                <a:ea typeface="맑은 고딕"/>
              </a:rPr>
              <a:t>한 차시에</a:t>
            </a:r>
          </a:p>
          <a:p>
            <a:r>
              <a:rPr sz="2500" b="1">
                <a:solidFill>
                  <a:srgbClr val="1C1917"/>
                </a:solidFill>
                <a:latin typeface="맑은 고딕"/>
                <a:ea typeface="맑은 고딕"/>
              </a:rPr>
              <a:t>닿는 범위로</a:t>
            </a:r>
          </a:p>
        </p:txBody>
      </p:sp>
      <p:sp>
        <p:nvSpPr>
          <p:cNvPr id="17" name="Oval 16"/>
          <p:cNvSpPr/>
          <p:nvPr/>
        </p:nvSpPr>
        <p:spPr>
          <a:xfrm>
            <a:off x="8330183" y="4617720"/>
            <a:ext cx="731520" cy="731520"/>
          </a:xfrm>
          <a:prstGeom prst="ellipse">
            <a:avLst/>
          </a:prstGeom>
          <a:solidFill>
            <a:srgbClr val="1E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FFFFFF"/>
                </a:solidFill>
                <a:latin typeface="맑은 고딕"/>
                <a:ea typeface="맑은 고딕"/>
              </a:rPr>
              <a:t>3</a:t>
            </a:r>
          </a:p>
        </p:txBody>
      </p:sp>
      <p:sp>
        <p:nvSpPr>
          <p:cNvPr id="19" name="TextBox 18"/>
          <p:cNvSpPr txBox="1"/>
          <p:nvPr/>
        </p:nvSpPr>
        <p:spPr>
          <a:xfrm>
            <a:off x="9198863" y="4069080"/>
            <a:ext cx="2423160" cy="1828800"/>
          </a:xfrm>
          <a:prstGeom prst="rect">
            <a:avLst/>
          </a:prstGeom>
          <a:noFill/>
        </p:spPr>
        <p:txBody>
          <a:bodyPr wrap="square" lIns="36576" tIns="36576" rIns="36576" bIns="36576" anchor="ctr">
            <a:noAutofit/>
          </a:bodyPr>
          <a:lstStyle/>
          <a:p>
            <a:r>
              <a:rPr sz="2500" b="1">
                <a:solidFill>
                  <a:srgbClr val="1C1917"/>
                </a:solidFill>
                <a:latin typeface="맑은 고딕"/>
                <a:ea typeface="맑은 고딕"/>
              </a:rPr>
              <a:t>개인 → 모둠</a:t>
            </a:r>
          </a:p>
          <a:p>
            <a:r>
              <a:rPr sz="2500" b="1">
                <a:solidFill>
                  <a:srgbClr val="1C1917"/>
                </a:solidFill>
                <a:latin typeface="맑은 고딕"/>
                <a:ea typeface="맑은 고딕"/>
              </a:rPr>
              <a:t>→ 피드백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6"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수업용 웹앱을 만든 까닭  ·  화면이 아니라 상호작용</a:t>
            </a:r>
          </a:p>
        </p:txBody>
      </p:sp>
      <p:sp>
        <p:nvSpPr>
          <p:cNvPr id="7" name="Text 2"/>
          <p:cNvSpPr/>
          <p:nvPr/>
        </p:nvSpPr>
        <p:spPr>
          <a:xfrm>
            <a:off x="502920" y="530352"/>
            <a:ext cx="11155680" cy="566928"/>
          </a:xfrm>
          <a:prstGeom prst="rect">
            <a:avLst/>
          </a:prstGeom>
          <a:noFill/>
          <a:ln/>
        </p:spPr>
        <p:txBody>
          <a:bodyPr wrap="square" lIns="0" tIns="0" rIns="0" bIns="0" rtlCol="0" anchor="ctr"/>
          <a:lstStyle/>
          <a:p>
            <a:pPr marL="0" indent="0">
              <a:buNone/>
            </a:pPr>
            <a:r>
              <a:rPr lang="en-US" sz="3000" b="1" dirty="0">
                <a:solidFill>
                  <a:srgbClr val="1E2A3A"/>
                </a:solidFill>
                <a:latin typeface="맑은 고딕" pitchFamily="34" charset="0"/>
                <a:ea typeface="맑은 고딕" pitchFamily="34" charset="-122"/>
                <a:cs typeface="맑은 고딕" pitchFamily="34" charset="-120"/>
              </a:rPr>
              <a:t>아무도 배움에서 빠지지 않는 AI융합교실</a:t>
            </a:r>
          </a:p>
        </p:txBody>
      </p:sp>
      <p:sp>
        <p:nvSpPr>
          <p:cNvPr id="8" name="TextBox 7"/>
          <p:cNvSpPr txBox="1"/>
          <p:nvPr/>
        </p:nvSpPr>
        <p:spPr>
          <a:xfrm>
            <a:off x="411480" y="1188720"/>
            <a:ext cx="11384280" cy="822960"/>
          </a:xfrm>
          <a:prstGeom prst="rect">
            <a:avLst/>
          </a:prstGeom>
          <a:noFill/>
        </p:spPr>
        <p:txBody>
          <a:bodyPr wrap="square" lIns="36576" tIns="36576" rIns="36576" bIns="36576">
            <a:spAutoFit/>
          </a:bodyPr>
          <a:lstStyle/>
          <a:p>
            <a:r>
              <a:rPr sz="2600" b="0">
                <a:solidFill>
                  <a:srgbClr val="1E2A3A"/>
                </a:solidFill>
                <a:latin typeface="맑은 고딕"/>
                <a:ea typeface="맑은 고딕"/>
              </a:rPr>
              <a:t>상호작용을 늘려 </a:t>
            </a:r>
            <a:r>
              <a:rPr sz="2600" b="1">
                <a:solidFill>
                  <a:srgbClr val="B4532A"/>
                </a:solidFill>
                <a:latin typeface="맑은 고딕"/>
                <a:ea typeface="맑은 고딕"/>
              </a:rPr>
              <a:t>누구도 배움에서 빠지지 않게</a:t>
            </a:r>
            <a:r>
              <a:rPr sz="2600" b="0">
                <a:solidFill>
                  <a:srgbClr val="1E2A3A"/>
                </a:solidFill>
                <a:latin typeface="맑은 고딕"/>
                <a:ea typeface="맑은 고딕"/>
              </a:rPr>
              <a:t> (무임승차 방지)</a:t>
            </a:r>
          </a:p>
        </p:txBody>
      </p:sp>
      <p:pic>
        <p:nvPicPr>
          <p:cNvPr id="9" name="Picture 8" descr="room.jpg"/>
          <p:cNvPicPr>
            <a:picLocks noChangeAspect="1"/>
          </p:cNvPicPr>
          <p:nvPr/>
        </p:nvPicPr>
        <p:blipFill>
          <a:blip r:embed="rId3"/>
          <a:stretch>
            <a:fillRect/>
          </a:stretch>
        </p:blipFill>
        <p:spPr>
          <a:xfrm>
            <a:off x="411479" y="2138438"/>
            <a:ext cx="6035040" cy="3221202"/>
          </a:xfrm>
          <a:prstGeom prst="rect">
            <a:avLst/>
          </a:prstGeom>
          <a:ln w="9525">
            <a:solidFill>
              <a:srgbClr val="D6D0C6"/>
            </a:solidFill>
          </a:ln>
        </p:spPr>
      </p:pic>
      <p:sp>
        <p:nvSpPr>
          <p:cNvPr id="10" name="TextBox 9"/>
          <p:cNvSpPr txBox="1"/>
          <p:nvPr/>
        </p:nvSpPr>
        <p:spPr>
          <a:xfrm>
            <a:off x="411480" y="5440680"/>
            <a:ext cx="6035040" cy="320040"/>
          </a:xfrm>
          <a:prstGeom prst="rect">
            <a:avLst/>
          </a:prstGeom>
          <a:noFill/>
        </p:spPr>
        <p:txBody>
          <a:bodyPr wrap="square" lIns="36576" tIns="36576" rIns="36576" bIns="36576">
            <a:spAutoFit/>
          </a:bodyPr>
          <a:lstStyle/>
          <a:p>
            <a:r>
              <a:rPr sz="1100" b="0">
                <a:solidFill>
                  <a:srgbClr val="8A847D"/>
                </a:solidFill>
                <a:latin typeface="맑은 고딕"/>
                <a:ea typeface="맑은 고딕"/>
              </a:rPr>
              <a:t>한얼초 AI융합교실 (빈 교실 사진)</a:t>
            </a:r>
          </a:p>
        </p:txBody>
      </p:sp>
      <p:sp>
        <p:nvSpPr>
          <p:cNvPr id="11" name="Oval 10"/>
          <p:cNvSpPr/>
          <p:nvPr/>
        </p:nvSpPr>
        <p:spPr>
          <a:xfrm>
            <a:off x="6812280" y="2148840"/>
            <a:ext cx="914400" cy="914400"/>
          </a:xfrm>
          <a:prstGeom prst="ellipse">
            <a:avLst/>
          </a:prstGeom>
          <a:solidFill>
            <a:srgbClr val="1E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맑은 고딕"/>
                <a:ea typeface="맑은 고딕"/>
              </a:rPr>
              <a:t>교사</a:t>
            </a:r>
          </a:p>
        </p:txBody>
      </p:sp>
      <p:sp>
        <p:nvSpPr>
          <p:cNvPr id="12" name="Left-Right Arrow 11"/>
          <p:cNvSpPr/>
          <p:nvPr/>
        </p:nvSpPr>
        <p:spPr>
          <a:xfrm>
            <a:off x="7863840" y="2404872"/>
            <a:ext cx="2468880" cy="411480"/>
          </a:xfrm>
          <a:prstGeom prst="leftRightArrow">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0469880" y="2148840"/>
            <a:ext cx="914400" cy="914400"/>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맑은 고딕"/>
                <a:ea typeface="맑은 고딕"/>
              </a:rPr>
              <a:t>학생</a:t>
            </a:r>
          </a:p>
        </p:txBody>
      </p:sp>
      <p:sp>
        <p:nvSpPr>
          <p:cNvPr id="14" name="Oval 13"/>
          <p:cNvSpPr/>
          <p:nvPr/>
        </p:nvSpPr>
        <p:spPr>
          <a:xfrm>
            <a:off x="6812280" y="3246120"/>
            <a:ext cx="914400" cy="914400"/>
          </a:xfrm>
          <a:prstGeom prst="ellipse">
            <a:avLst/>
          </a:prstGeom>
          <a:solidFill>
            <a:srgbClr val="1E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맑은 고딕"/>
                <a:ea typeface="맑은 고딕"/>
              </a:rPr>
              <a:t>학생</a:t>
            </a:r>
          </a:p>
        </p:txBody>
      </p:sp>
      <p:sp>
        <p:nvSpPr>
          <p:cNvPr id="15" name="Left-Right Arrow 14"/>
          <p:cNvSpPr/>
          <p:nvPr/>
        </p:nvSpPr>
        <p:spPr>
          <a:xfrm>
            <a:off x="7863840" y="3502152"/>
            <a:ext cx="2468880" cy="411480"/>
          </a:xfrm>
          <a:prstGeom prst="leftRightArrow">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10469880" y="3246120"/>
            <a:ext cx="914400" cy="914400"/>
          </a:xfrm>
          <a:prstGeom prst="ellipse">
            <a:avLst/>
          </a:prstGeom>
          <a:solidFill>
            <a:srgbClr val="1E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맑은 고딕"/>
                <a:ea typeface="맑은 고딕"/>
              </a:rPr>
              <a:t>학생</a:t>
            </a:r>
          </a:p>
        </p:txBody>
      </p:sp>
      <p:sp>
        <p:nvSpPr>
          <p:cNvPr id="17" name="Oval 16"/>
          <p:cNvSpPr/>
          <p:nvPr/>
        </p:nvSpPr>
        <p:spPr>
          <a:xfrm>
            <a:off x="6812280" y="4343400"/>
            <a:ext cx="914400" cy="914400"/>
          </a:xfrm>
          <a:prstGeom prst="ellipse">
            <a:avLst/>
          </a:prstGeom>
          <a:solidFill>
            <a:srgbClr val="1E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맑은 고딕"/>
                <a:ea typeface="맑은 고딕"/>
              </a:rPr>
              <a:t>모둠</a:t>
            </a:r>
          </a:p>
        </p:txBody>
      </p:sp>
      <p:sp>
        <p:nvSpPr>
          <p:cNvPr id="18" name="Left-Right Arrow 17"/>
          <p:cNvSpPr/>
          <p:nvPr/>
        </p:nvSpPr>
        <p:spPr>
          <a:xfrm>
            <a:off x="7863840" y="4599432"/>
            <a:ext cx="2468880" cy="411480"/>
          </a:xfrm>
          <a:prstGeom prst="leftRightArrow">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469880" y="4343400"/>
            <a:ext cx="914400" cy="914400"/>
          </a:xfrm>
          <a:prstGeom prst="ellipse">
            <a:avLst/>
          </a:prstGeom>
          <a:solidFill>
            <a:srgbClr val="1E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맑은 고딕"/>
                <a:ea typeface="맑은 고딕"/>
              </a:rPr>
              <a:t>모둠</a:t>
            </a:r>
          </a:p>
        </p:txBody>
      </p:sp>
      <p:sp>
        <p:nvSpPr>
          <p:cNvPr id="20" name="Rounded Rectangle 19"/>
          <p:cNvSpPr/>
          <p:nvPr/>
        </p:nvSpPr>
        <p:spPr>
          <a:xfrm>
            <a:off x="411480" y="5806440"/>
            <a:ext cx="11384280" cy="685800"/>
          </a:xfrm>
          <a:prstGeom prst="roundRect">
            <a:avLst>
              <a:gd name="adj" fmla="val 6000"/>
            </a:avLst>
          </a:prstGeom>
          <a:solidFill>
            <a:srgbClr val="EFE8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594360" y="5833872"/>
            <a:ext cx="11064240" cy="640080"/>
          </a:xfrm>
          <a:prstGeom prst="rect">
            <a:avLst/>
          </a:prstGeom>
          <a:noFill/>
        </p:spPr>
        <p:txBody>
          <a:bodyPr wrap="square" lIns="36576" tIns="36576" rIns="36576" bIns="36576" anchor="ctr">
            <a:spAutoFit/>
          </a:bodyPr>
          <a:lstStyle/>
          <a:p>
            <a:r>
              <a:rPr sz="1600" b="0">
                <a:solidFill>
                  <a:srgbClr val="1E2A3A"/>
                </a:solidFill>
                <a:latin typeface="맑은 고딕"/>
                <a:ea typeface="맑은 고딕"/>
              </a:rPr>
              <a:t>활동 구조의 다양화:  개인 → 모둠 → 피드백    →    </a:t>
            </a:r>
            <a:r>
              <a:rPr sz="1600" b="1">
                <a:solidFill>
                  <a:srgbClr val="B4532A"/>
                </a:solidFill>
                <a:latin typeface="맑은 고딕"/>
                <a:ea typeface="맑은 고딕"/>
              </a:rPr>
              <a:t>앞으로 한얼초 수업 모델로 개발</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수업 전 준비  ·  9.30 ~ 10.21 수업 전</a:t>
            </a:r>
          </a:p>
        </p:txBody>
      </p:sp>
      <p:sp>
        <p:nvSpPr>
          <p:cNvPr id="5" name="Text 2"/>
          <p:cNvSpPr/>
          <p:nvPr/>
        </p:nvSpPr>
        <p:spPr>
          <a:xfrm>
            <a:off x="502920" y="530352"/>
            <a:ext cx="11155680" cy="566928"/>
          </a:xfrm>
          <a:prstGeom prst="rect">
            <a:avLst/>
          </a:prstGeom>
          <a:noFill/>
          <a:ln/>
        </p:spPr>
        <p:txBody>
          <a:bodyPr wrap="square" lIns="0" tIns="0" rIns="0" bIns="0" rtlCol="0" anchor="ctr"/>
          <a:lstStyle/>
          <a:p>
            <a:pPr marL="0" indent="0">
              <a:buNone/>
            </a:pPr>
            <a:r>
              <a:rPr lang="en-US" sz="3000" b="1" dirty="0">
                <a:solidFill>
                  <a:srgbClr val="1E2A3A"/>
                </a:solidFill>
                <a:latin typeface="맑은 고딕" pitchFamily="34" charset="0"/>
                <a:ea typeface="맑은 고딕" pitchFamily="34" charset="-122"/>
                <a:cs typeface="맑은 고딕" pitchFamily="34" charset="-120"/>
              </a:rPr>
              <a:t>수업 전에 이만큼 돌려 보았습니다</a:t>
            </a:r>
          </a:p>
        </p:txBody>
      </p:sp>
      <p:sp>
        <p:nvSpPr>
          <p:cNvPr id="6" name="Rounded Rectangle 5"/>
          <p:cNvSpPr/>
          <p:nvPr/>
        </p:nvSpPr>
        <p:spPr>
          <a:xfrm>
            <a:off x="411480" y="1417320"/>
            <a:ext cx="3657600" cy="402336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411480" y="1691640"/>
            <a:ext cx="3657600" cy="1463040"/>
          </a:xfrm>
          <a:prstGeom prst="rect">
            <a:avLst/>
          </a:prstGeom>
          <a:noFill/>
        </p:spPr>
        <p:txBody>
          <a:bodyPr wrap="square" lIns="36576" tIns="36576" rIns="36576" bIns="36576">
            <a:spAutoFit/>
          </a:bodyPr>
          <a:lstStyle/>
          <a:p>
            <a:pPr algn="ctr"/>
            <a:r>
              <a:rPr sz="8000" b="1">
                <a:solidFill>
                  <a:srgbClr val="B4532A"/>
                </a:solidFill>
                <a:latin typeface="맑은 고딕"/>
                <a:ea typeface="맑은 고딕"/>
              </a:rPr>
              <a:t>67</a:t>
            </a:r>
            <a:r>
              <a:rPr sz="2400" b="1">
                <a:solidFill>
                  <a:srgbClr val="B4532A"/>
                </a:solidFill>
                <a:latin typeface="맑은 고딕"/>
                <a:ea typeface="맑은 고딕"/>
              </a:rPr>
              <a:t> 번</a:t>
            </a:r>
          </a:p>
        </p:txBody>
      </p:sp>
      <p:sp>
        <p:nvSpPr>
          <p:cNvPr id="8" name="TextBox 7"/>
          <p:cNvSpPr txBox="1"/>
          <p:nvPr/>
        </p:nvSpPr>
        <p:spPr>
          <a:xfrm>
            <a:off x="594360" y="3429000"/>
            <a:ext cx="3291840" cy="914400"/>
          </a:xfrm>
          <a:prstGeom prst="rect">
            <a:avLst/>
          </a:prstGeom>
          <a:noFill/>
        </p:spPr>
        <p:txBody>
          <a:bodyPr wrap="square" lIns="36576" tIns="36576" rIns="36576" bIns="36576">
            <a:spAutoFit/>
          </a:bodyPr>
          <a:lstStyle/>
          <a:p>
            <a:pPr algn="ctr"/>
            <a:r>
              <a:rPr sz="2000" b="1">
                <a:solidFill>
                  <a:srgbClr val="1E2A3A"/>
                </a:solidFill>
                <a:latin typeface="맑은 고딕"/>
                <a:ea typeface="맑은 고딕"/>
              </a:rPr>
              <a:t>수업 전까지 화면을 고친 횟수</a:t>
            </a:r>
          </a:p>
        </p:txBody>
      </p:sp>
      <p:sp>
        <p:nvSpPr>
          <p:cNvPr id="9" name="TextBox 8"/>
          <p:cNvSpPr txBox="1"/>
          <p:nvPr/>
        </p:nvSpPr>
        <p:spPr>
          <a:xfrm>
            <a:off x="594360" y="4526280"/>
            <a:ext cx="3291840" cy="548640"/>
          </a:xfrm>
          <a:prstGeom prst="rect">
            <a:avLst/>
          </a:prstGeom>
          <a:noFill/>
        </p:spPr>
        <p:txBody>
          <a:bodyPr wrap="square" lIns="36576" tIns="36576" rIns="36576" bIns="36576">
            <a:spAutoFit/>
          </a:bodyPr>
          <a:lstStyle/>
          <a:p>
            <a:pPr algn="ctr"/>
            <a:r>
              <a:rPr sz="1300" b="0">
                <a:solidFill>
                  <a:srgbClr val="57534E"/>
                </a:solidFill>
                <a:latin typeface="맑은 고딕"/>
                <a:ea typeface="맑은 고딕"/>
              </a:rPr>
              <a:t>9.30 첫 기록 ~ 10.21 수업 전</a:t>
            </a:r>
          </a:p>
        </p:txBody>
      </p:sp>
      <p:sp>
        <p:nvSpPr>
          <p:cNvPr id="10" name="Rounded Rectangle 9"/>
          <p:cNvSpPr/>
          <p:nvPr/>
        </p:nvSpPr>
        <p:spPr>
          <a:xfrm>
            <a:off x="4251960" y="1417320"/>
            <a:ext cx="3657600" cy="402336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251960" y="1691640"/>
            <a:ext cx="3657600" cy="1463040"/>
          </a:xfrm>
          <a:prstGeom prst="rect">
            <a:avLst/>
          </a:prstGeom>
          <a:noFill/>
        </p:spPr>
        <p:txBody>
          <a:bodyPr wrap="square" lIns="36576" tIns="36576" rIns="36576" bIns="36576">
            <a:spAutoFit/>
          </a:bodyPr>
          <a:lstStyle/>
          <a:p>
            <a:pPr algn="ctr"/>
            <a:r>
              <a:rPr sz="8000" b="1">
                <a:solidFill>
                  <a:srgbClr val="B4532A"/>
                </a:solidFill>
                <a:latin typeface="맑은 고딕"/>
                <a:ea typeface="맑은 고딕"/>
              </a:rPr>
              <a:t>24</a:t>
            </a:r>
            <a:r>
              <a:rPr sz="2400" b="1">
                <a:solidFill>
                  <a:srgbClr val="B4532A"/>
                </a:solidFill>
                <a:latin typeface="맑은 고딕"/>
                <a:ea typeface="맑은 고딕"/>
              </a:rPr>
              <a:t> 명</a:t>
            </a:r>
          </a:p>
        </p:txBody>
      </p:sp>
      <p:sp>
        <p:nvSpPr>
          <p:cNvPr id="12" name="TextBox 11"/>
          <p:cNvSpPr txBox="1"/>
          <p:nvPr/>
        </p:nvSpPr>
        <p:spPr>
          <a:xfrm>
            <a:off x="4434840" y="3429000"/>
            <a:ext cx="3291840" cy="914400"/>
          </a:xfrm>
          <a:prstGeom prst="rect">
            <a:avLst/>
          </a:prstGeom>
          <a:noFill/>
        </p:spPr>
        <p:txBody>
          <a:bodyPr wrap="square" lIns="36576" tIns="36576" rIns="36576" bIns="36576">
            <a:spAutoFit/>
          </a:bodyPr>
          <a:lstStyle/>
          <a:p>
            <a:pPr algn="ctr"/>
            <a:r>
              <a:rPr sz="2000" b="1">
                <a:solidFill>
                  <a:srgbClr val="1E2A3A"/>
                </a:solidFill>
                <a:latin typeface="맑은 고딕"/>
                <a:ea typeface="맑은 고딕"/>
              </a:rPr>
              <a:t>가상 학생으로 아홉 단계 끝까지 점검</a:t>
            </a:r>
          </a:p>
        </p:txBody>
      </p:sp>
      <p:sp>
        <p:nvSpPr>
          <p:cNvPr id="13" name="TextBox 12"/>
          <p:cNvSpPr txBox="1"/>
          <p:nvPr/>
        </p:nvSpPr>
        <p:spPr>
          <a:xfrm>
            <a:off x="4434840" y="4526280"/>
            <a:ext cx="3291840" cy="548640"/>
          </a:xfrm>
          <a:prstGeom prst="rect">
            <a:avLst/>
          </a:prstGeom>
          <a:noFill/>
        </p:spPr>
        <p:txBody>
          <a:bodyPr wrap="square" lIns="36576" tIns="36576" rIns="36576" bIns="36576">
            <a:spAutoFit/>
          </a:bodyPr>
          <a:lstStyle/>
          <a:p>
            <a:pPr algn="ctr"/>
            <a:r>
              <a:rPr sz="1300" b="0">
                <a:solidFill>
                  <a:srgbClr val="57534E"/>
                </a:solidFill>
                <a:latin typeface="맑은 고딕"/>
                <a:ea typeface="맑은 고딕"/>
              </a:rPr>
              <a:t>10.4 · 10.5  ·  확인 83개 모두 통과</a:t>
            </a:r>
          </a:p>
        </p:txBody>
      </p:sp>
      <p:sp>
        <p:nvSpPr>
          <p:cNvPr id="14" name="Rounded Rectangle 13"/>
          <p:cNvSpPr/>
          <p:nvPr/>
        </p:nvSpPr>
        <p:spPr>
          <a:xfrm>
            <a:off x="8092440" y="1417320"/>
            <a:ext cx="3657600" cy="402336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092440" y="1691640"/>
            <a:ext cx="3657600" cy="1463040"/>
          </a:xfrm>
          <a:prstGeom prst="rect">
            <a:avLst/>
          </a:prstGeom>
          <a:noFill/>
        </p:spPr>
        <p:txBody>
          <a:bodyPr wrap="square" lIns="36576" tIns="36576" rIns="36576" bIns="36576">
            <a:spAutoFit/>
          </a:bodyPr>
          <a:lstStyle/>
          <a:p>
            <a:pPr algn="ctr"/>
            <a:r>
              <a:rPr sz="8000" b="1">
                <a:solidFill>
                  <a:srgbClr val="B4532A"/>
                </a:solidFill>
                <a:latin typeface="맑은 고딕"/>
                <a:ea typeface="맑은 고딕"/>
              </a:rPr>
              <a:t>23</a:t>
            </a:r>
            <a:r>
              <a:rPr sz="2400" b="1">
                <a:solidFill>
                  <a:srgbClr val="B4532A"/>
                </a:solidFill>
                <a:latin typeface="맑은 고딕"/>
                <a:ea typeface="맑은 고딕"/>
              </a:rPr>
              <a:t> 명 · 6모둠</a:t>
            </a:r>
          </a:p>
        </p:txBody>
      </p:sp>
      <p:sp>
        <p:nvSpPr>
          <p:cNvPr id="16" name="TextBox 15"/>
          <p:cNvSpPr txBox="1"/>
          <p:nvPr/>
        </p:nvSpPr>
        <p:spPr>
          <a:xfrm>
            <a:off x="8275319" y="3429000"/>
            <a:ext cx="3291840" cy="914400"/>
          </a:xfrm>
          <a:prstGeom prst="rect">
            <a:avLst/>
          </a:prstGeom>
          <a:noFill/>
        </p:spPr>
        <p:txBody>
          <a:bodyPr wrap="square" lIns="36576" tIns="36576" rIns="36576" bIns="36576">
            <a:spAutoFit/>
          </a:bodyPr>
          <a:lstStyle/>
          <a:p>
            <a:pPr algn="ctr"/>
            <a:r>
              <a:rPr sz="2000" b="1">
                <a:solidFill>
                  <a:srgbClr val="1E2A3A"/>
                </a:solidFill>
                <a:latin typeface="맑은 고딕"/>
                <a:ea typeface="맑은 고딕"/>
              </a:rPr>
              <a:t>다시 점검</a:t>
            </a:r>
          </a:p>
        </p:txBody>
      </p:sp>
      <p:sp>
        <p:nvSpPr>
          <p:cNvPr id="17" name="TextBox 16"/>
          <p:cNvSpPr txBox="1"/>
          <p:nvPr/>
        </p:nvSpPr>
        <p:spPr>
          <a:xfrm>
            <a:off x="8275319" y="4526280"/>
            <a:ext cx="3291840" cy="548640"/>
          </a:xfrm>
          <a:prstGeom prst="rect">
            <a:avLst/>
          </a:prstGeom>
          <a:noFill/>
        </p:spPr>
        <p:txBody>
          <a:bodyPr wrap="square" lIns="36576" tIns="36576" rIns="36576" bIns="36576">
            <a:spAutoFit/>
          </a:bodyPr>
          <a:lstStyle/>
          <a:p>
            <a:pPr algn="ctr"/>
            <a:r>
              <a:rPr sz="1300" b="0">
                <a:solidFill>
                  <a:srgbClr val="57534E"/>
                </a:solidFill>
                <a:latin typeface="맑은 고딕"/>
                <a:ea typeface="맑은 고딕"/>
              </a:rPr>
              <a:t>10.18  ·  확인 85개 모두 통과</a:t>
            </a:r>
          </a:p>
        </p:txBody>
      </p:sp>
      <p:sp>
        <p:nvSpPr>
          <p:cNvPr id="18" name="TextBox 17"/>
          <p:cNvSpPr txBox="1"/>
          <p:nvPr/>
        </p:nvSpPr>
        <p:spPr>
          <a:xfrm>
            <a:off x="411480" y="5760720"/>
            <a:ext cx="11384280" cy="457200"/>
          </a:xfrm>
          <a:prstGeom prst="rect">
            <a:avLst/>
          </a:prstGeom>
          <a:noFill/>
        </p:spPr>
        <p:txBody>
          <a:bodyPr wrap="square" lIns="36576" tIns="36576" rIns="36576" bIns="36576">
            <a:spAutoFit/>
          </a:bodyPr>
          <a:lstStyle/>
          <a:p>
            <a:r>
              <a:rPr sz="1300" b="0">
                <a:solidFill>
                  <a:srgbClr val="57534E"/>
                </a:solidFill>
                <a:latin typeface="맑은 고딕"/>
                <a:ea typeface="맑은 고딕"/>
              </a:rPr>
              <a:t>※ 점검은 모두 컴퓨터 안의 가상 서버와 자리표시 그림으로 했습니다 (실제 서버·실제 AI 그림이 아님).</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Rounded Rectangle 21"/>
          <p:cNvSpPr/>
          <p:nvPr/>
        </p:nvSpPr>
        <p:spPr>
          <a:xfrm>
            <a:off x="502920" y="5020056"/>
            <a:ext cx="8001000" cy="10515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18"/>
          <p:cNvSpPr/>
          <p:nvPr/>
        </p:nvSpPr>
        <p:spPr>
          <a:xfrm>
            <a:off x="502920" y="3803904"/>
            <a:ext cx="8001000" cy="10515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15"/>
          <p:cNvSpPr/>
          <p:nvPr/>
        </p:nvSpPr>
        <p:spPr>
          <a:xfrm>
            <a:off x="502920" y="2587752"/>
            <a:ext cx="8001000" cy="10515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12"/>
          <p:cNvSpPr/>
          <p:nvPr/>
        </p:nvSpPr>
        <p:spPr>
          <a:xfrm>
            <a:off x="502920" y="1371600"/>
            <a:ext cx="8001000" cy="10515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프로젝트 1차시  ·  9월 7일  ·  보드 「1차시 모나리자」 칸</a:t>
            </a:r>
          </a:p>
        </p:txBody>
      </p:sp>
      <p:sp>
        <p:nvSpPr>
          <p:cNvPr id="9" name="Text 2"/>
          <p:cNvSpPr/>
          <p:nvPr/>
        </p:nvSpPr>
        <p:spPr>
          <a:xfrm>
            <a:off x="502920" y="530352"/>
            <a:ext cx="11155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1차시: 「모나리자」를 맞추고, 얼굴을 남겨 다시 그리기</a:t>
            </a:r>
          </a:p>
        </p:txBody>
      </p:sp>
      <p:sp>
        <p:nvSpPr>
          <p:cNvPr id="10" name="Text 4"/>
          <p:cNvSpPr/>
          <p:nvPr/>
        </p:nvSpPr>
        <p:spPr>
          <a:xfrm>
            <a:off x="1600200" y="1417320"/>
            <a:ext cx="6035040" cy="960120"/>
          </a:xfrm>
          <a:prstGeom prst="rect">
            <a:avLst/>
          </a:prstGeom>
          <a:noFill/>
          <a:ln/>
        </p:spPr>
        <p:txBody>
          <a:bodyPr wrap="square" lIns="0" tIns="0" rIns="0" bIns="0" rtlCol="0" anchor="ctr"/>
          <a:lstStyle/>
          <a:p>
            <a:pPr marL="0" indent="0">
              <a:buNone/>
            </a:pPr>
            <a:r>
              <a:rPr lang="en-US" sz="1400" b="1" dirty="0">
                <a:solidFill>
                  <a:srgbClr val="57534E"/>
                </a:solidFill>
                <a:latin typeface="맑은 고딕" pitchFamily="34" charset="0"/>
                <a:ea typeface="맑은 고딕" pitchFamily="34" charset="-122"/>
                <a:cs typeface="맑은 고딕" pitchFamily="34" charset="-120"/>
              </a:rPr>
              <a:t>명화 퍼즐</a:t>
            </a:r>
          </a:p>
          <a:p>
            <a:pPr marL="0" indent="0">
              <a:buNone/>
            </a:pPr>
            <a:r>
              <a:rPr lang="en-US" sz="1900" b="0" dirty="0">
                <a:solidFill>
                  <a:srgbClr val="1C1917"/>
                </a:solidFill>
                <a:latin typeface="맑은 고딕" pitchFamily="34" charset="0"/>
                <a:ea typeface="맑은 고딕" pitchFamily="34" charset="-122"/>
                <a:cs typeface="맑은 고딕" pitchFamily="34" charset="-120"/>
              </a:rPr>
              <a:t>명화 퍼즐로 「모나리자」를 맞추고, 맞춘 화면을 보드에 올립니다</a:t>
            </a:r>
          </a:p>
        </p:txBody>
      </p:sp>
      <p:sp>
        <p:nvSpPr>
          <p:cNvPr id="11" name="Text 6"/>
          <p:cNvSpPr/>
          <p:nvPr/>
        </p:nvSpPr>
        <p:spPr>
          <a:xfrm>
            <a:off x="1600200" y="2633472"/>
            <a:ext cx="6035040" cy="960120"/>
          </a:xfrm>
          <a:prstGeom prst="rect">
            <a:avLst/>
          </a:prstGeom>
          <a:noFill/>
          <a:ln/>
        </p:spPr>
        <p:txBody>
          <a:bodyPr wrap="square" lIns="0" tIns="0" rIns="0" bIns="0" rtlCol="0" anchor="ctr"/>
          <a:lstStyle/>
          <a:p>
            <a:pPr marL="0" indent="0">
              <a:buNone/>
            </a:pPr>
            <a:r>
              <a:rPr lang="en-US" sz="1400" b="1" dirty="0">
                <a:solidFill>
                  <a:srgbClr val="57534E"/>
                </a:solidFill>
                <a:latin typeface="맑은 고딕" pitchFamily="34" charset="0"/>
                <a:ea typeface="맑은 고딕" pitchFamily="34" charset="-122"/>
                <a:cs typeface="맑은 고딕" pitchFamily="34" charset="-120"/>
              </a:rPr>
              <a:t>얼굴만 남기기</a:t>
            </a:r>
          </a:p>
          <a:p>
            <a:pPr marL="0" indent="0">
              <a:buNone/>
            </a:pPr>
            <a:r>
              <a:rPr lang="en-US" sz="1900" b="0" dirty="0">
                <a:solidFill>
                  <a:srgbClr val="1C1917"/>
                </a:solidFill>
                <a:latin typeface="맑은 고딕" pitchFamily="34" charset="0"/>
                <a:ea typeface="맑은 고딕" pitchFamily="34" charset="-122"/>
                <a:cs typeface="맑은 고딕" pitchFamily="34" charset="-120"/>
              </a:rPr>
              <a:t>퍼즐 조각을 덜어 얼굴만 남긴 화면도 보드에 올립니다</a:t>
            </a:r>
          </a:p>
        </p:txBody>
      </p:sp>
      <p:sp>
        <p:nvSpPr>
          <p:cNvPr id="12" name="Text 8"/>
          <p:cNvSpPr/>
          <p:nvPr/>
        </p:nvSpPr>
        <p:spPr>
          <a:xfrm>
            <a:off x="1600200" y="3849624"/>
            <a:ext cx="6035040" cy="960120"/>
          </a:xfrm>
          <a:prstGeom prst="rect">
            <a:avLst/>
          </a:prstGeom>
          <a:noFill/>
          <a:ln/>
        </p:spPr>
        <p:txBody>
          <a:bodyPr wrap="square" lIns="0" tIns="0" rIns="0" bIns="0" rtlCol="0" anchor="ctr"/>
          <a:lstStyle/>
          <a:p>
            <a:pPr marL="0" indent="0">
              <a:buNone/>
            </a:pPr>
            <a:r>
              <a:rPr lang="en-US" sz="1400" b="1" dirty="0">
                <a:solidFill>
                  <a:srgbClr val="57534E"/>
                </a:solidFill>
                <a:latin typeface="맑은 고딕" pitchFamily="34" charset="0"/>
                <a:ea typeface="맑은 고딕" pitchFamily="34" charset="-122"/>
                <a:cs typeface="맑은 고딕" pitchFamily="34" charset="-120"/>
              </a:rPr>
              <a:t>다시 그리기 (오프라인)</a:t>
            </a:r>
          </a:p>
          <a:p>
            <a:pPr marL="0" indent="0">
              <a:buNone/>
            </a:pPr>
            <a:r>
              <a:rPr lang="en-US" sz="1900" b="0" dirty="0">
                <a:solidFill>
                  <a:srgbClr val="1C1917"/>
                </a:solidFill>
                <a:latin typeface="맑은 고딕" pitchFamily="34" charset="0"/>
                <a:ea typeface="맑은 고딕" pitchFamily="34" charset="-122"/>
                <a:cs typeface="맑은 고딕" pitchFamily="34" charset="-120"/>
              </a:rPr>
              <a:t>얼굴과 손만 남은 「모나리자」 종이에 나머지를 그립니다</a:t>
            </a:r>
          </a:p>
        </p:txBody>
      </p:sp>
      <p:sp>
        <p:nvSpPr>
          <p:cNvPr id="13" name="Text 10"/>
          <p:cNvSpPr/>
          <p:nvPr/>
        </p:nvSpPr>
        <p:spPr>
          <a:xfrm>
            <a:off x="1600200" y="5065776"/>
            <a:ext cx="6035040" cy="960120"/>
          </a:xfrm>
          <a:prstGeom prst="rect">
            <a:avLst/>
          </a:prstGeom>
          <a:noFill/>
          <a:ln/>
        </p:spPr>
        <p:txBody>
          <a:bodyPr wrap="square" lIns="0" tIns="0" rIns="0" bIns="0" rtlCol="0" anchor="ctr"/>
          <a:lstStyle/>
          <a:p>
            <a:pPr marL="0" indent="0">
              <a:buNone/>
            </a:pPr>
            <a:r>
              <a:rPr lang="en-US" sz="1400" b="1" dirty="0">
                <a:solidFill>
                  <a:srgbClr val="57534E"/>
                </a:solidFill>
                <a:latin typeface="맑은 고딕" pitchFamily="34" charset="0"/>
                <a:ea typeface="맑은 고딕" pitchFamily="34" charset="-122"/>
                <a:cs typeface="맑은 고딕" pitchFamily="34" charset="-120"/>
              </a:rPr>
              <a:t>교실 전시</a:t>
            </a:r>
          </a:p>
          <a:p>
            <a:pPr marL="0" indent="0">
              <a:buNone/>
            </a:pPr>
            <a:r>
              <a:rPr lang="en-US" sz="1900" b="0" dirty="0">
                <a:solidFill>
                  <a:srgbClr val="1C1917"/>
                </a:solidFill>
                <a:latin typeface="맑은 고딕" pitchFamily="34" charset="0"/>
                <a:ea typeface="맑은 고딕" pitchFamily="34" charset="-122"/>
                <a:cs typeface="맑은 고딕" pitchFamily="34" charset="-120"/>
              </a:rPr>
              <a:t>그린 작품을 교실에 전시하고, 전시 사진을 보드에 올립니다</a:t>
            </a:r>
          </a:p>
        </p:txBody>
      </p:sp>
      <p:sp>
        <p:nvSpPr>
          <p:cNvPr id="14" name="Num11_0"/>
          <p:cNvSpPr/>
          <p:nvPr/>
        </p:nvSpPr>
        <p:spPr>
          <a:xfrm>
            <a:off x="777240" y="1645920"/>
            <a:ext cx="512064" cy="512064"/>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 3"/>
          <p:cNvSpPr/>
          <p:nvPr/>
        </p:nvSpPr>
        <p:spPr>
          <a:xfrm>
            <a:off x="777240" y="1645920"/>
            <a:ext cx="512064" cy="512064"/>
          </a:xfrm>
          <a:prstGeom prst="rect">
            <a:avLst/>
          </a:prstGeom>
          <a:noFill/>
          <a:ln/>
        </p:spPr>
        <p:txBody>
          <a:bodyPr wrap="square" lIns="0" tIns="0" rIns="0" bIns="0" rtlCol="0" anchor="ctr"/>
          <a:lstStyle/>
          <a:p>
            <a:pPr marL="0" indent="0" algn="ctr">
              <a:buNone/>
            </a:pPr>
            <a:r>
              <a:rPr lang="en-US" sz="2000" b="1" dirty="0">
                <a:solidFill>
                  <a:srgbClr val="FFFFFF"/>
                </a:solidFill>
                <a:latin typeface="맑은 고딕" pitchFamily="34" charset="0"/>
                <a:ea typeface="맑은 고딕" pitchFamily="34" charset="-122"/>
                <a:cs typeface="맑은 고딕" pitchFamily="34" charset="-120"/>
              </a:rPr>
              <a:t>1</a:t>
            </a:r>
            <a:endParaRPr lang="en-US" sz="2800" dirty="0"/>
          </a:p>
        </p:txBody>
      </p:sp>
      <p:sp>
        <p:nvSpPr>
          <p:cNvPr id="16" name="Num11_1"/>
          <p:cNvSpPr/>
          <p:nvPr/>
        </p:nvSpPr>
        <p:spPr>
          <a:xfrm>
            <a:off x="777240" y="2862072"/>
            <a:ext cx="512064" cy="512064"/>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 5"/>
          <p:cNvSpPr/>
          <p:nvPr/>
        </p:nvSpPr>
        <p:spPr>
          <a:xfrm>
            <a:off x="777240" y="2862072"/>
            <a:ext cx="512064" cy="512064"/>
          </a:xfrm>
          <a:prstGeom prst="rect">
            <a:avLst/>
          </a:prstGeom>
          <a:noFill/>
          <a:ln/>
        </p:spPr>
        <p:txBody>
          <a:bodyPr wrap="square" lIns="0" tIns="0" rIns="0" bIns="0" rtlCol="0" anchor="ctr"/>
          <a:lstStyle/>
          <a:p>
            <a:pPr marL="0" indent="0" algn="ctr">
              <a:buNone/>
            </a:pPr>
            <a:r>
              <a:rPr lang="en-US" sz="2000" b="1" dirty="0">
                <a:solidFill>
                  <a:srgbClr val="FFFFFF"/>
                </a:solidFill>
                <a:latin typeface="맑은 고딕" pitchFamily="34" charset="0"/>
                <a:ea typeface="맑은 고딕" pitchFamily="34" charset="-122"/>
                <a:cs typeface="맑은 고딕" pitchFamily="34" charset="-120"/>
              </a:rPr>
              <a:t>2</a:t>
            </a:r>
            <a:endParaRPr lang="en-US" sz="2800" dirty="0"/>
          </a:p>
        </p:txBody>
      </p:sp>
      <p:sp>
        <p:nvSpPr>
          <p:cNvPr id="18" name="Num11_2"/>
          <p:cNvSpPr/>
          <p:nvPr/>
        </p:nvSpPr>
        <p:spPr>
          <a:xfrm>
            <a:off x="777240" y="4078224"/>
            <a:ext cx="512064" cy="512064"/>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 7"/>
          <p:cNvSpPr/>
          <p:nvPr/>
        </p:nvSpPr>
        <p:spPr>
          <a:xfrm>
            <a:off x="777240" y="4078224"/>
            <a:ext cx="512064" cy="512064"/>
          </a:xfrm>
          <a:prstGeom prst="rect">
            <a:avLst/>
          </a:prstGeom>
          <a:noFill/>
          <a:ln/>
        </p:spPr>
        <p:txBody>
          <a:bodyPr wrap="square" lIns="0" tIns="0" rIns="0" bIns="0" rtlCol="0" anchor="ctr"/>
          <a:lstStyle/>
          <a:p>
            <a:pPr marL="0" indent="0" algn="ctr">
              <a:buNone/>
            </a:pPr>
            <a:r>
              <a:rPr lang="en-US" sz="2000" b="1" dirty="0">
                <a:solidFill>
                  <a:srgbClr val="FFFFFF"/>
                </a:solidFill>
                <a:latin typeface="맑은 고딕" pitchFamily="34" charset="0"/>
                <a:ea typeface="맑은 고딕" pitchFamily="34" charset="-122"/>
                <a:cs typeface="맑은 고딕" pitchFamily="34" charset="-120"/>
              </a:rPr>
              <a:t>3</a:t>
            </a:r>
            <a:endParaRPr lang="en-US" sz="2800" dirty="0"/>
          </a:p>
        </p:txBody>
      </p:sp>
      <p:sp>
        <p:nvSpPr>
          <p:cNvPr id="20" name="Num11_3"/>
          <p:cNvSpPr/>
          <p:nvPr/>
        </p:nvSpPr>
        <p:spPr>
          <a:xfrm>
            <a:off x="777240" y="5294376"/>
            <a:ext cx="512064" cy="512064"/>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 9"/>
          <p:cNvSpPr/>
          <p:nvPr/>
        </p:nvSpPr>
        <p:spPr>
          <a:xfrm>
            <a:off x="777240" y="5294376"/>
            <a:ext cx="512064" cy="512064"/>
          </a:xfrm>
          <a:prstGeom prst="rect">
            <a:avLst/>
          </a:prstGeom>
          <a:noFill/>
          <a:ln/>
        </p:spPr>
        <p:txBody>
          <a:bodyPr wrap="square" lIns="0" tIns="0" rIns="0" bIns="0" rtlCol="0" anchor="ctr"/>
          <a:lstStyle/>
          <a:p>
            <a:pPr marL="0" indent="0" algn="ctr">
              <a:buNone/>
            </a:pPr>
            <a:r>
              <a:rPr lang="en-US" sz="2000" b="1" dirty="0">
                <a:solidFill>
                  <a:srgbClr val="FFFFFF"/>
                </a:solidFill>
                <a:latin typeface="맑은 고딕" pitchFamily="34" charset="0"/>
                <a:ea typeface="맑은 고딕" pitchFamily="34" charset="-122"/>
                <a:cs typeface="맑은 고딕" pitchFamily="34" charset="-120"/>
              </a:rPr>
              <a:t>4</a:t>
            </a:r>
            <a:endParaRPr lang="en-US" sz="2800" dirty="0"/>
          </a:p>
        </p:txBody>
      </p:sp>
      <p:sp>
        <p:nvSpPr>
          <p:cNvPr id="22" name="TextBox 24"/>
          <p:cNvSpPr txBox="1"/>
          <p:nvPr/>
        </p:nvSpPr>
        <p:spPr>
          <a:xfrm>
            <a:off x="502920" y="6263640"/>
            <a:ext cx="8001000" cy="365760"/>
          </a:xfrm>
          <a:prstGeom prst="rect">
            <a:avLst/>
          </a:prstGeom>
          <a:noFill/>
        </p:spPr>
        <p:txBody>
          <a:bodyPr wrap="square" lIns="36576" tIns="36576" rIns="36576" bIns="36576">
            <a:spAutoFit/>
          </a:bodyPr>
          <a:lstStyle/>
          <a:p>
            <a:r>
              <a:rPr sz="1200" b="0">
                <a:solidFill>
                  <a:srgbClr val="57534E"/>
                </a:solidFill>
                <a:latin typeface="맑은 고딕"/>
                <a:ea typeface="맑은 고딕"/>
              </a:rPr>
              <a:t>보드 실제 기록: </a:t>
            </a:r>
            <a:r>
              <a:rPr sz="1200" b="1">
                <a:solidFill>
                  <a:srgbClr val="57534E"/>
                </a:solidFill>
                <a:latin typeface="맑은 고딕"/>
                <a:ea typeface="맑은 고딕"/>
              </a:rPr>
              <a:t>「1차시 모나리자」 칸 · 「교실 전시」 칸 사진 4장</a:t>
            </a:r>
            <a:r>
              <a:rPr sz="1200" b="0">
                <a:solidFill>
                  <a:srgbClr val="57534E"/>
                </a:solidFill>
                <a:latin typeface="맑은 고딕"/>
                <a:ea typeface="맑은 고딕"/>
              </a:rPr>
              <a:t> · 학생 이름은 싣지 않았습니다</a:t>
            </a:r>
          </a:p>
        </p:txBody>
      </p:sp>
      <p:pic>
        <p:nvPicPr>
          <p:cNvPr id="23" name="Picture 25" descr="m_pz.jpg"/>
          <p:cNvPicPr>
            <a:picLocks noChangeAspect="1"/>
          </p:cNvPicPr>
          <p:nvPr/>
        </p:nvPicPr>
        <p:blipFill>
          <a:blip r:embed="rId3"/>
          <a:stretch>
            <a:fillRect/>
          </a:stretch>
        </p:blipFill>
        <p:spPr>
          <a:xfrm>
            <a:off x="9482761" y="1371600"/>
            <a:ext cx="1517038" cy="2057400"/>
          </a:xfrm>
          <a:prstGeom prst="rect">
            <a:avLst/>
          </a:prstGeom>
        </p:spPr>
      </p:pic>
      <p:sp>
        <p:nvSpPr>
          <p:cNvPr id="24" name="TextBox 9"/>
          <p:cNvSpPr txBox="1"/>
          <p:nvPr/>
        </p:nvSpPr>
        <p:spPr>
          <a:xfrm>
            <a:off x="8686800" y="3447288"/>
            <a:ext cx="3108960" cy="274320"/>
          </a:xfrm>
          <a:prstGeom prst="rect">
            <a:avLst/>
          </a:prstGeom>
          <a:noFill/>
        </p:spPr>
        <p:txBody>
          <a:bodyPr wrap="square" lIns="36576" tIns="36576" rIns="36576" bIns="36576">
            <a:spAutoFit/>
          </a:bodyPr>
          <a:lstStyle/>
          <a:p>
            <a:pPr algn="ctr"/>
            <a:r>
              <a:rPr sz="1100" b="0">
                <a:solidFill>
                  <a:srgbClr val="8A847D"/>
                </a:solidFill>
                <a:latin typeface="맑은 고딕"/>
                <a:ea typeface="맑은 고딕"/>
              </a:rPr>
              <a:t>퍼즐에서 얼굴만 남긴 화면</a:t>
            </a:r>
          </a:p>
        </p:txBody>
      </p:sp>
      <p:pic>
        <p:nvPicPr>
          <p:cNvPr id="25" name="Picture 26" descr="m_ex.jpg"/>
          <p:cNvPicPr>
            <a:picLocks noChangeAspect="1"/>
          </p:cNvPicPr>
          <p:nvPr/>
        </p:nvPicPr>
        <p:blipFill>
          <a:blip r:embed="rId4"/>
          <a:stretch>
            <a:fillRect/>
          </a:stretch>
        </p:blipFill>
        <p:spPr>
          <a:xfrm>
            <a:off x="9481068" y="3813048"/>
            <a:ext cx="1520424" cy="2057400"/>
          </a:xfrm>
          <a:prstGeom prst="rect">
            <a:avLst/>
          </a:prstGeom>
        </p:spPr>
      </p:pic>
      <p:sp>
        <p:nvSpPr>
          <p:cNvPr id="26" name="TextBox 9"/>
          <p:cNvSpPr txBox="1"/>
          <p:nvPr/>
        </p:nvSpPr>
        <p:spPr>
          <a:xfrm>
            <a:off x="8686800" y="5888736"/>
            <a:ext cx="3108960" cy="274320"/>
          </a:xfrm>
          <a:prstGeom prst="rect">
            <a:avLst/>
          </a:prstGeom>
          <a:noFill/>
        </p:spPr>
        <p:txBody>
          <a:bodyPr wrap="square" lIns="36576" tIns="36576" rIns="36576" bIns="36576">
            <a:spAutoFit/>
          </a:bodyPr>
          <a:lstStyle/>
          <a:p>
            <a:pPr algn="ctr"/>
            <a:r>
              <a:rPr sz="1100" b="0">
                <a:solidFill>
                  <a:srgbClr val="8A847D"/>
                </a:solidFill>
                <a:latin typeface="맑은 고딕"/>
                <a:ea typeface="맑은 고딕"/>
              </a:rPr>
              <a:t>교실 전시 작품 (부분)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앞 차시  ·  조형요소 바꾸기  ·  보드</a:t>
            </a:r>
          </a:p>
        </p:txBody>
      </p:sp>
      <p:sp>
        <p:nvSpPr>
          <p:cNvPr id="5" name="Text 2"/>
          <p:cNvSpPr/>
          <p:nvPr/>
        </p:nvSpPr>
        <p:spPr>
          <a:xfrm>
            <a:off x="502920" y="530352"/>
            <a:ext cx="11155680" cy="566928"/>
          </a:xfrm>
          <a:prstGeom prst="rect">
            <a:avLst/>
          </a:prstGeom>
          <a:noFill/>
          <a:ln/>
        </p:spPr>
        <p:txBody>
          <a:bodyPr wrap="square" lIns="0" tIns="0" rIns="0" bIns="0" rtlCol="0" anchor="ctr"/>
          <a:lstStyle/>
          <a:p>
            <a:pPr marL="0" indent="0">
              <a:buNone/>
            </a:pPr>
            <a:r>
              <a:rPr lang="en-US" sz="2800" b="1" dirty="0">
                <a:solidFill>
                  <a:srgbClr val="1E2A3A"/>
                </a:solidFill>
                <a:latin typeface="맑은 고딕" pitchFamily="34" charset="0"/>
                <a:ea typeface="맑은 고딕" pitchFamily="34" charset="-122"/>
                <a:cs typeface="맑은 고딕" pitchFamily="34" charset="-120"/>
              </a:rPr>
              <a:t>앞 차시(조형요소 바꾸기)에서 이렇게 보드에 올려 나눠 왔습니다</a:t>
            </a:r>
          </a:p>
        </p:txBody>
      </p:sp>
      <p:pic>
        <p:nvPicPr>
          <p:cNvPr id="6" name="Picture 5" descr="padlet3.jpg"/>
          <p:cNvPicPr>
            <a:picLocks noChangeAspect="1"/>
          </p:cNvPicPr>
          <p:nvPr/>
        </p:nvPicPr>
        <p:blipFill>
          <a:blip r:embed="rId3"/>
          <a:stretch>
            <a:fillRect/>
          </a:stretch>
        </p:blipFill>
        <p:spPr>
          <a:xfrm>
            <a:off x="411480" y="1372257"/>
            <a:ext cx="11384280" cy="3464261"/>
          </a:xfrm>
          <a:prstGeom prst="rect">
            <a:avLst/>
          </a:prstGeom>
          <a:ln w="9525">
            <a:solidFill>
              <a:srgbClr val="D6D0C6"/>
            </a:solidFill>
          </a:ln>
        </p:spPr>
      </p:pic>
      <p:sp>
        <p:nvSpPr>
          <p:cNvPr id="7" name="TextBox 6"/>
          <p:cNvSpPr txBox="1"/>
          <p:nvPr/>
        </p:nvSpPr>
        <p:spPr>
          <a:xfrm>
            <a:off x="411480" y="4983480"/>
            <a:ext cx="11384280" cy="411480"/>
          </a:xfrm>
          <a:prstGeom prst="rect">
            <a:avLst/>
          </a:prstGeom>
          <a:noFill/>
        </p:spPr>
        <p:txBody>
          <a:bodyPr wrap="square" lIns="36576" tIns="36576" rIns="36576" bIns="36576">
            <a:spAutoFit/>
          </a:bodyPr>
          <a:lstStyle/>
          <a:p>
            <a:r>
              <a:rPr sz="1600" b="1">
                <a:solidFill>
                  <a:srgbClr val="B4532A"/>
                </a:solidFill>
                <a:latin typeface="맑은 고딕"/>
                <a:ea typeface="맑은 고딕"/>
              </a:rPr>
              <a:t>조형요소 바꿔보기 (선)  </a:t>
            </a:r>
            <a:r>
              <a:rPr sz="1600" b="0">
                <a:solidFill>
                  <a:srgbClr val="1E2A3A"/>
                </a:solidFill>
                <a:latin typeface="맑은 고딕"/>
                <a:ea typeface="맑은 고딕"/>
              </a:rPr>
              <a:t>학생이 쓴 한 줄 요청 + 바뀐 「별이 빛나는 밤」</a:t>
            </a:r>
          </a:p>
        </p:txBody>
      </p:sp>
      <p:sp>
        <p:nvSpPr>
          <p:cNvPr id="8" name="TextBox 7"/>
          <p:cNvSpPr txBox="1"/>
          <p:nvPr/>
        </p:nvSpPr>
        <p:spPr>
          <a:xfrm>
            <a:off x="411480" y="6263640"/>
            <a:ext cx="11384280" cy="320040"/>
          </a:xfrm>
          <a:prstGeom prst="rect">
            <a:avLst/>
          </a:prstGeom>
          <a:noFill/>
        </p:spPr>
        <p:txBody>
          <a:bodyPr wrap="square" lIns="36576" tIns="36576" rIns="36576" bIns="36576">
            <a:spAutoFit/>
          </a:bodyPr>
          <a:lstStyle/>
          <a:p>
            <a:r>
              <a:rPr sz="1100" b="0">
                <a:solidFill>
                  <a:srgbClr val="8A847D"/>
                </a:solidFill>
                <a:latin typeface="맑은 고딕"/>
                <a:ea typeface="맑은 고딕"/>
              </a:rPr>
              <a:t>「[AI중점학교] 명화 프로젝트」 게시판 캡처 · 이번 3차시 활동 화면이 아닙니다 · 학생 이름은 가렸습니다</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앞 차시  ·  조형요소 바꾸기  ·  보드</a:t>
            </a:r>
          </a:p>
        </p:txBody>
      </p:sp>
      <p:sp>
        <p:nvSpPr>
          <p:cNvPr id="5" name="Text 2"/>
          <p:cNvSpPr/>
          <p:nvPr/>
        </p:nvSpPr>
        <p:spPr>
          <a:xfrm>
            <a:off x="502920" y="530352"/>
            <a:ext cx="11155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앞 차시에는 색과 모양도 이렇게 바꿔 보았습니다</a:t>
            </a:r>
          </a:p>
        </p:txBody>
      </p:sp>
      <p:sp>
        <p:nvSpPr>
          <p:cNvPr id="6" name="TextBox 5"/>
          <p:cNvSpPr txBox="1"/>
          <p:nvPr/>
        </p:nvSpPr>
        <p:spPr>
          <a:xfrm>
            <a:off x="411480" y="2011680"/>
            <a:ext cx="1737360" cy="731520"/>
          </a:xfrm>
          <a:prstGeom prst="rect">
            <a:avLst/>
          </a:prstGeom>
          <a:noFill/>
        </p:spPr>
        <p:txBody>
          <a:bodyPr wrap="square" lIns="36576" tIns="36576" rIns="36576" bIns="36576">
            <a:spAutoFit/>
          </a:bodyPr>
          <a:lstStyle/>
          <a:p>
            <a:r>
              <a:rPr sz="3000" b="1">
                <a:solidFill>
                  <a:srgbClr val="B4532A"/>
                </a:solidFill>
                <a:latin typeface="맑은 고딕"/>
                <a:ea typeface="맑은 고딕"/>
              </a:rPr>
              <a:t>색</a:t>
            </a:r>
          </a:p>
        </p:txBody>
      </p:sp>
      <p:pic>
        <p:nvPicPr>
          <p:cNvPr id="7" name="Picture 6" descr="padlet4.jpg"/>
          <p:cNvPicPr>
            <a:picLocks noChangeAspect="1"/>
          </p:cNvPicPr>
          <p:nvPr/>
        </p:nvPicPr>
        <p:blipFill>
          <a:blip r:embed="rId3"/>
          <a:stretch>
            <a:fillRect/>
          </a:stretch>
        </p:blipFill>
        <p:spPr>
          <a:xfrm>
            <a:off x="2825740" y="1188720"/>
            <a:ext cx="8247398" cy="2423160"/>
          </a:xfrm>
          <a:prstGeom prst="rect">
            <a:avLst/>
          </a:prstGeom>
          <a:ln w="9525">
            <a:solidFill>
              <a:srgbClr val="D6D0C6"/>
            </a:solidFill>
          </a:ln>
        </p:spPr>
      </p:pic>
      <p:sp>
        <p:nvSpPr>
          <p:cNvPr id="8" name="TextBox 7"/>
          <p:cNvSpPr txBox="1"/>
          <p:nvPr/>
        </p:nvSpPr>
        <p:spPr>
          <a:xfrm>
            <a:off x="411480" y="4526280"/>
            <a:ext cx="1737360" cy="731520"/>
          </a:xfrm>
          <a:prstGeom prst="rect">
            <a:avLst/>
          </a:prstGeom>
          <a:noFill/>
        </p:spPr>
        <p:txBody>
          <a:bodyPr wrap="square" lIns="36576" tIns="36576" rIns="36576" bIns="36576">
            <a:spAutoFit/>
          </a:bodyPr>
          <a:lstStyle/>
          <a:p>
            <a:r>
              <a:rPr sz="3000" b="1">
                <a:solidFill>
                  <a:srgbClr val="B4532A"/>
                </a:solidFill>
                <a:latin typeface="맑은 고딕"/>
                <a:ea typeface="맑은 고딕"/>
              </a:rPr>
              <a:t>모양</a:t>
            </a:r>
          </a:p>
        </p:txBody>
      </p:sp>
      <p:pic>
        <p:nvPicPr>
          <p:cNvPr id="9" name="Picture 8" descr="padlet5.jpg"/>
          <p:cNvPicPr>
            <a:picLocks noChangeAspect="1"/>
          </p:cNvPicPr>
          <p:nvPr/>
        </p:nvPicPr>
        <p:blipFill>
          <a:blip r:embed="rId4"/>
          <a:stretch>
            <a:fillRect/>
          </a:stretch>
        </p:blipFill>
        <p:spPr>
          <a:xfrm>
            <a:off x="2750764" y="3703320"/>
            <a:ext cx="8397350" cy="2423160"/>
          </a:xfrm>
          <a:prstGeom prst="rect">
            <a:avLst/>
          </a:prstGeom>
          <a:ln w="9525">
            <a:solidFill>
              <a:srgbClr val="D6D0C6"/>
            </a:solidFill>
          </a:ln>
        </p:spPr>
      </p:pic>
      <p:sp>
        <p:nvSpPr>
          <p:cNvPr id="10" name="TextBox 9"/>
          <p:cNvSpPr txBox="1"/>
          <p:nvPr/>
        </p:nvSpPr>
        <p:spPr>
          <a:xfrm>
            <a:off x="411480" y="6263640"/>
            <a:ext cx="11338560" cy="320040"/>
          </a:xfrm>
          <a:prstGeom prst="rect">
            <a:avLst/>
          </a:prstGeom>
          <a:noFill/>
        </p:spPr>
        <p:txBody>
          <a:bodyPr wrap="square" lIns="36576" tIns="36576" rIns="36576" bIns="36576">
            <a:spAutoFit/>
          </a:bodyPr>
          <a:lstStyle/>
          <a:p>
            <a:r>
              <a:rPr sz="1100" b="0">
                <a:solidFill>
                  <a:srgbClr val="8A847D"/>
                </a:solidFill>
                <a:latin typeface="맑은 고딕"/>
                <a:ea typeface="맑은 고딕"/>
              </a:rPr>
              <a:t>「[AI중점학교] 명화 프로젝트」 게시판 캡처 · 이번 3차시 활동 화면이 아닙니다 · 학생 이름은 가렸습니다 · ‘선생님’은 교사 카드</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실제 수업 데이터(6-1 ART61)를 넣어 재현한 화면  ·  수업 당일 캡처 아님</a:t>
            </a:r>
          </a:p>
        </p:txBody>
      </p:sp>
      <p:sp>
        <p:nvSpPr>
          <p:cNvPr id="5" name="Text 2"/>
          <p:cNvSpPr/>
          <p:nvPr/>
        </p:nvSpPr>
        <p:spPr>
          <a:xfrm>
            <a:off x="502920" y="530352"/>
            <a:ext cx="8869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1단계 혼자 쓰고  →  2단계 칠판에서 견주기</a:t>
            </a:r>
          </a:p>
        </p:txBody>
      </p:sp>
      <p:pic>
        <p:nvPicPr>
          <p:cNvPr id="6" name="Picture 5" descr="s1-student.jpg"/>
          <p:cNvPicPr>
            <a:picLocks noChangeAspect="1"/>
          </p:cNvPicPr>
          <p:nvPr/>
        </p:nvPicPr>
        <p:blipFill>
          <a:blip r:embed="rId3"/>
          <a:stretch>
            <a:fillRect/>
          </a:stretch>
        </p:blipFill>
        <p:spPr>
          <a:xfrm>
            <a:off x="873748" y="1188720"/>
            <a:ext cx="2899762" cy="4983480"/>
          </a:xfrm>
          <a:prstGeom prst="rect">
            <a:avLst/>
          </a:prstGeom>
          <a:ln w="9525">
            <a:solidFill>
              <a:srgbClr val="D6D0C6"/>
            </a:solidFill>
          </a:ln>
        </p:spPr>
      </p:pic>
      <p:sp>
        <p:nvSpPr>
          <p:cNvPr id="7" name="TextBox 6"/>
          <p:cNvSpPr txBox="1"/>
          <p:nvPr/>
        </p:nvSpPr>
        <p:spPr>
          <a:xfrm>
            <a:off x="690868" y="6199632"/>
            <a:ext cx="3265522" cy="329184"/>
          </a:xfrm>
          <a:prstGeom prst="rect">
            <a:avLst/>
          </a:prstGeom>
          <a:noFill/>
        </p:spPr>
        <p:txBody>
          <a:bodyPr wrap="square" lIns="36576" tIns="36576" rIns="36576" bIns="36576">
            <a:spAutoFit/>
          </a:bodyPr>
          <a:lstStyle/>
          <a:p>
            <a:pPr algn="ctr"/>
            <a:r>
              <a:rPr sz="1300" b="1">
                <a:solidFill>
                  <a:srgbClr val="1E2A3A"/>
                </a:solidFill>
                <a:latin typeface="맑은 고딕"/>
                <a:ea typeface="맑은 고딕"/>
              </a:rPr>
              <a:t>1단계 학생 화면 (전체)</a:t>
            </a:r>
          </a:p>
        </p:txBody>
      </p:sp>
      <p:pic>
        <p:nvPicPr>
          <p:cNvPr id="8" name="Picture 7" descr="h1_card.jpg"/>
          <p:cNvPicPr>
            <a:picLocks noChangeAspect="1"/>
          </p:cNvPicPr>
          <p:nvPr/>
        </p:nvPicPr>
        <p:blipFill>
          <a:blip r:embed="rId4"/>
          <a:stretch>
            <a:fillRect/>
          </a:stretch>
        </p:blipFill>
        <p:spPr>
          <a:xfrm>
            <a:off x="4047831" y="1188720"/>
            <a:ext cx="4021251" cy="4983480"/>
          </a:xfrm>
          <a:prstGeom prst="rect">
            <a:avLst/>
          </a:prstGeom>
          <a:ln w="28575">
            <a:solidFill>
              <a:srgbClr val="B4532A"/>
            </a:solidFill>
          </a:ln>
        </p:spPr>
      </p:pic>
      <p:sp>
        <p:nvSpPr>
          <p:cNvPr id="9" name="TextBox 8"/>
          <p:cNvSpPr txBox="1"/>
          <p:nvPr/>
        </p:nvSpPr>
        <p:spPr>
          <a:xfrm>
            <a:off x="3864951" y="6199632"/>
            <a:ext cx="4387011" cy="329184"/>
          </a:xfrm>
          <a:prstGeom prst="rect">
            <a:avLst/>
          </a:prstGeom>
          <a:noFill/>
        </p:spPr>
        <p:txBody>
          <a:bodyPr wrap="square" lIns="36576" tIns="36576" rIns="36576" bIns="36576">
            <a:spAutoFit/>
          </a:bodyPr>
          <a:lstStyle/>
          <a:p>
            <a:pPr algn="ctr"/>
            <a:r>
              <a:rPr sz="1300" b="1">
                <a:solidFill>
                  <a:srgbClr val="B4532A"/>
                </a:solidFill>
                <a:latin typeface="맑은 고딕"/>
                <a:ea typeface="맑은 고딕"/>
              </a:rPr>
              <a:t>11번 학생의 문장 → AI 그림 (확대)</a:t>
            </a:r>
          </a:p>
        </p:txBody>
      </p:sp>
      <p:pic>
        <p:nvPicPr>
          <p:cNvPr id="10" name="Picture 9" descr="h2_boardtop.jpg"/>
          <p:cNvPicPr>
            <a:picLocks noChangeAspect="1"/>
          </p:cNvPicPr>
          <p:nvPr/>
        </p:nvPicPr>
        <p:blipFill>
          <a:blip r:embed="rId5"/>
          <a:stretch>
            <a:fillRect/>
          </a:stretch>
        </p:blipFill>
        <p:spPr>
          <a:xfrm>
            <a:off x="8343403" y="1188720"/>
            <a:ext cx="2990088" cy="4983480"/>
          </a:xfrm>
          <a:prstGeom prst="rect">
            <a:avLst/>
          </a:prstGeom>
          <a:ln w="28575">
            <a:solidFill>
              <a:srgbClr val="B4532A"/>
            </a:solidFill>
          </a:ln>
        </p:spPr>
      </p:pic>
      <p:sp>
        <p:nvSpPr>
          <p:cNvPr id="11" name="TextBox 10"/>
          <p:cNvSpPr txBox="1"/>
          <p:nvPr/>
        </p:nvSpPr>
        <p:spPr>
          <a:xfrm>
            <a:off x="8160523" y="6199632"/>
            <a:ext cx="3355848" cy="329184"/>
          </a:xfrm>
          <a:prstGeom prst="rect">
            <a:avLst/>
          </a:prstGeom>
          <a:noFill/>
        </p:spPr>
        <p:txBody>
          <a:bodyPr wrap="square" lIns="36576" tIns="36576" rIns="36576" bIns="36576">
            <a:spAutoFit/>
          </a:bodyPr>
          <a:lstStyle/>
          <a:p>
            <a:pPr algn="ctr"/>
            <a:r>
              <a:rPr sz="1300" b="1">
                <a:solidFill>
                  <a:srgbClr val="B4532A"/>
                </a:solidFill>
                <a:latin typeface="맑은 고딕"/>
                <a:ea typeface="맑은 고딕"/>
              </a:rPr>
              <a:t>2단계 전자칠판 (위쪽 부분 · 21개 중 1~4번)</a:t>
            </a:r>
          </a:p>
        </p:txBody>
      </p:sp>
      <p:sp>
        <p:nvSpPr>
          <p:cNvPr id="12" name="TextBox 11"/>
          <p:cNvSpPr txBox="1"/>
          <p:nvPr/>
        </p:nvSpPr>
        <p:spPr>
          <a:xfrm>
            <a:off x="411480" y="6510528"/>
            <a:ext cx="11384280" cy="274320"/>
          </a:xfrm>
          <a:prstGeom prst="rect">
            <a:avLst/>
          </a:prstGeom>
          <a:noFill/>
        </p:spPr>
        <p:txBody>
          <a:bodyPr wrap="square" lIns="36576" tIns="36576" rIns="36576" bIns="36576">
            <a:spAutoFit/>
          </a:bodyPr>
          <a:lstStyle/>
          <a:p>
            <a:r>
              <a:rPr sz="1000" b="0">
                <a:solidFill>
                  <a:srgbClr val="8A847D"/>
                </a:solidFill>
                <a:latin typeface="맑은 고딕"/>
                <a:ea typeface="맑은 고딕"/>
              </a:rPr>
              <a:t>실제 수업 데이터(6-1 ART61)를 넣어 재현한 화면 · 수업 당일 캡처 아님 · 학생은 번호로만 표시(이름 없음)</a:t>
            </a:r>
          </a:p>
        </p:txBody>
      </p:sp>
      <p:sp>
        <p:nvSpPr>
          <p:cNvPr id="13" name="Rounded Rectangle 12"/>
          <p:cNvSpPr/>
          <p:nvPr/>
        </p:nvSpPr>
        <p:spPr>
          <a:xfrm>
            <a:off x="9509760" y="384048"/>
            <a:ext cx="2286000" cy="438912"/>
          </a:xfrm>
          <a:prstGeom prst="roundRect">
            <a:avLst>
              <a:gd name="adj" fmla="val 6000"/>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509760" y="402336"/>
            <a:ext cx="2286000" cy="402336"/>
          </a:xfrm>
          <a:prstGeom prst="rect">
            <a:avLst/>
          </a:prstGeom>
          <a:noFill/>
        </p:spPr>
        <p:txBody>
          <a:bodyPr wrap="square" lIns="36576" tIns="36576" rIns="36576" bIns="36576" anchor="ctr">
            <a:spAutoFit/>
          </a:bodyPr>
          <a:lstStyle/>
          <a:p>
            <a:pPr algn="ctr"/>
            <a:r>
              <a:rPr sz="1500" b="1">
                <a:solidFill>
                  <a:srgbClr val="FFFFFF"/>
                </a:solidFill>
                <a:latin typeface="맑은 고딕"/>
                <a:ea typeface="맑은 고딕"/>
              </a:rPr>
              <a:t>실제 데이터 · 6-1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실제 수업 데이터(6-1 ART61)를 넣어 재현한 화면  ·  수업 당일 캡처 아님</a:t>
            </a:r>
          </a:p>
        </p:txBody>
      </p:sp>
      <p:sp>
        <p:nvSpPr>
          <p:cNvPr id="5" name="Text 2"/>
          <p:cNvSpPr/>
          <p:nvPr/>
        </p:nvSpPr>
        <p:spPr>
          <a:xfrm>
            <a:off x="502920" y="530352"/>
            <a:ext cx="8869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3단계  ·  모둠 문장을 원작 옆에</a:t>
            </a:r>
          </a:p>
        </p:txBody>
      </p:sp>
      <p:pic>
        <p:nvPicPr>
          <p:cNvPr id="6" name="Picture 5" descr="s3-student.jpg"/>
          <p:cNvPicPr>
            <a:picLocks noChangeAspect="1"/>
          </p:cNvPicPr>
          <p:nvPr/>
        </p:nvPicPr>
        <p:blipFill>
          <a:blip r:embed="rId3"/>
          <a:stretch>
            <a:fillRect/>
          </a:stretch>
        </p:blipFill>
        <p:spPr>
          <a:xfrm>
            <a:off x="1152902" y="1188720"/>
            <a:ext cx="3815476" cy="4983480"/>
          </a:xfrm>
          <a:prstGeom prst="rect">
            <a:avLst/>
          </a:prstGeom>
          <a:ln w="9525">
            <a:solidFill>
              <a:srgbClr val="D6D0C6"/>
            </a:solidFill>
          </a:ln>
        </p:spPr>
      </p:pic>
      <p:sp>
        <p:nvSpPr>
          <p:cNvPr id="7" name="TextBox 6"/>
          <p:cNvSpPr txBox="1"/>
          <p:nvPr/>
        </p:nvSpPr>
        <p:spPr>
          <a:xfrm>
            <a:off x="970022" y="6199632"/>
            <a:ext cx="4181236" cy="329184"/>
          </a:xfrm>
          <a:prstGeom prst="rect">
            <a:avLst/>
          </a:prstGeom>
          <a:noFill/>
        </p:spPr>
        <p:txBody>
          <a:bodyPr wrap="square" lIns="36576" tIns="36576" rIns="36576" bIns="36576">
            <a:spAutoFit/>
          </a:bodyPr>
          <a:lstStyle/>
          <a:p>
            <a:pPr algn="ctr"/>
            <a:r>
              <a:rPr sz="1300" b="1">
                <a:solidFill>
                  <a:srgbClr val="1E2A3A"/>
                </a:solidFill>
                <a:latin typeface="맑은 고딕"/>
                <a:ea typeface="맑은 고딕"/>
              </a:rPr>
              <a:t>3단계 학생 화면 (3모둠 · 전체)</a:t>
            </a:r>
          </a:p>
        </p:txBody>
      </p:sp>
      <p:pic>
        <p:nvPicPr>
          <p:cNvPr id="8" name="Picture 7" descr="s3-board.jpg"/>
          <p:cNvPicPr>
            <a:picLocks noChangeAspect="1"/>
          </p:cNvPicPr>
          <p:nvPr/>
        </p:nvPicPr>
        <p:blipFill>
          <a:blip r:embed="rId4"/>
          <a:stretch>
            <a:fillRect/>
          </a:stretch>
        </p:blipFill>
        <p:spPr>
          <a:xfrm>
            <a:off x="5242699" y="1188720"/>
            <a:ext cx="5811638" cy="4983480"/>
          </a:xfrm>
          <a:prstGeom prst="rect">
            <a:avLst/>
          </a:prstGeom>
          <a:ln w="28575">
            <a:solidFill>
              <a:srgbClr val="B4532A"/>
            </a:solidFill>
          </a:ln>
        </p:spPr>
      </p:pic>
      <p:sp>
        <p:nvSpPr>
          <p:cNvPr id="9" name="TextBox 8"/>
          <p:cNvSpPr txBox="1"/>
          <p:nvPr/>
        </p:nvSpPr>
        <p:spPr>
          <a:xfrm>
            <a:off x="5059819" y="6199632"/>
            <a:ext cx="6177398" cy="329184"/>
          </a:xfrm>
          <a:prstGeom prst="rect">
            <a:avLst/>
          </a:prstGeom>
          <a:noFill/>
        </p:spPr>
        <p:txBody>
          <a:bodyPr wrap="square" lIns="36576" tIns="36576" rIns="36576" bIns="36576">
            <a:spAutoFit/>
          </a:bodyPr>
          <a:lstStyle/>
          <a:p>
            <a:pPr algn="ctr"/>
            <a:r>
              <a:rPr sz="1300" b="1">
                <a:solidFill>
                  <a:srgbClr val="B4532A"/>
                </a:solidFill>
                <a:latin typeface="맑은 고딕"/>
                <a:ea typeface="맑은 고딕"/>
              </a:rPr>
              <a:t>전자칠판 · 여섯 모둠의 실제 문장과 원작</a:t>
            </a:r>
          </a:p>
        </p:txBody>
      </p:sp>
      <p:sp>
        <p:nvSpPr>
          <p:cNvPr id="10" name="TextBox 9"/>
          <p:cNvSpPr txBox="1"/>
          <p:nvPr/>
        </p:nvSpPr>
        <p:spPr>
          <a:xfrm>
            <a:off x="411480" y="6510528"/>
            <a:ext cx="11384280" cy="274320"/>
          </a:xfrm>
          <a:prstGeom prst="rect">
            <a:avLst/>
          </a:prstGeom>
          <a:noFill/>
        </p:spPr>
        <p:txBody>
          <a:bodyPr wrap="square" lIns="36576" tIns="36576" rIns="36576" bIns="36576">
            <a:spAutoFit/>
          </a:bodyPr>
          <a:lstStyle/>
          <a:p>
            <a:r>
              <a:rPr sz="1000" b="0">
                <a:solidFill>
                  <a:srgbClr val="8A847D"/>
                </a:solidFill>
                <a:latin typeface="맑은 고딕"/>
                <a:ea typeface="맑은 고딕"/>
              </a:rPr>
              <a:t>실제 수업 데이터(6-1 ART61)를 넣어 재현한 화면 · 수업 당일 캡처 아님 · 학생은 번호로만 표시(이름 없음)</a:t>
            </a:r>
          </a:p>
        </p:txBody>
      </p:sp>
      <p:sp>
        <p:nvSpPr>
          <p:cNvPr id="11" name="Rounded Rectangle 10"/>
          <p:cNvSpPr/>
          <p:nvPr/>
        </p:nvSpPr>
        <p:spPr>
          <a:xfrm>
            <a:off x="9509760" y="384048"/>
            <a:ext cx="2286000" cy="438912"/>
          </a:xfrm>
          <a:prstGeom prst="roundRect">
            <a:avLst>
              <a:gd name="adj" fmla="val 6000"/>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509760" y="402336"/>
            <a:ext cx="2286000" cy="402336"/>
          </a:xfrm>
          <a:prstGeom prst="rect">
            <a:avLst/>
          </a:prstGeom>
          <a:noFill/>
        </p:spPr>
        <p:txBody>
          <a:bodyPr wrap="square" lIns="36576" tIns="36576" rIns="36576" bIns="36576" anchor="ctr">
            <a:spAutoFit/>
          </a:bodyPr>
          <a:lstStyle/>
          <a:p>
            <a:pPr algn="ctr"/>
            <a:r>
              <a:rPr sz="1500" b="1">
                <a:solidFill>
                  <a:srgbClr val="FFFFFF"/>
                </a:solidFill>
                <a:latin typeface="맑은 고딕"/>
                <a:ea typeface="맑은 고딕"/>
              </a:rPr>
              <a:t>실제 데이터 · 6-1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실제 수업 데이터(6-1 ART61)를 넣어 재현한 화면  ·  수업 당일 캡처 아님</a:t>
            </a:r>
          </a:p>
        </p:txBody>
      </p:sp>
      <p:sp>
        <p:nvSpPr>
          <p:cNvPr id="5" name="Text 2"/>
          <p:cNvSpPr/>
          <p:nvPr/>
        </p:nvSpPr>
        <p:spPr>
          <a:xfrm>
            <a:off x="502920" y="530352"/>
            <a:ext cx="8869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4단계  ·  모둠 문장을 되비춘 1차 그림</a:t>
            </a:r>
          </a:p>
        </p:txBody>
      </p:sp>
      <p:pic>
        <p:nvPicPr>
          <p:cNvPr id="6" name="Picture 5" descr="h4_pair.jpg"/>
          <p:cNvPicPr>
            <a:picLocks noChangeAspect="1"/>
          </p:cNvPicPr>
          <p:nvPr/>
        </p:nvPicPr>
        <p:blipFill>
          <a:blip r:embed="rId3"/>
          <a:stretch>
            <a:fillRect/>
          </a:stretch>
        </p:blipFill>
        <p:spPr>
          <a:xfrm>
            <a:off x="411480" y="1208580"/>
            <a:ext cx="7406640" cy="3937919"/>
          </a:xfrm>
          <a:prstGeom prst="rect">
            <a:avLst/>
          </a:prstGeom>
          <a:ln w="28575">
            <a:solidFill>
              <a:srgbClr val="B4532A"/>
            </a:solidFill>
          </a:ln>
        </p:spPr>
      </p:pic>
      <p:sp>
        <p:nvSpPr>
          <p:cNvPr id="7" name="TextBox 6"/>
          <p:cNvSpPr txBox="1"/>
          <p:nvPr/>
        </p:nvSpPr>
        <p:spPr>
          <a:xfrm>
            <a:off x="411480" y="5173931"/>
            <a:ext cx="7406640" cy="329184"/>
          </a:xfrm>
          <a:prstGeom prst="rect">
            <a:avLst/>
          </a:prstGeom>
          <a:noFill/>
        </p:spPr>
        <p:txBody>
          <a:bodyPr wrap="square" lIns="36576" tIns="36576" rIns="36576" bIns="36576">
            <a:spAutoFit/>
          </a:bodyPr>
          <a:lstStyle/>
          <a:p>
            <a:pPr algn="ctr"/>
            <a:r>
              <a:rPr sz="1300" b="1">
                <a:solidFill>
                  <a:srgbClr val="B4532A"/>
                </a:solidFill>
                <a:latin typeface="맑은 고딕"/>
                <a:ea typeface="맑은 고딕"/>
              </a:rPr>
              <a:t>학생 화면 · 3모둠 원작 ↔ 1차 그림 (가운데 부분 확대)</a:t>
            </a:r>
          </a:p>
        </p:txBody>
      </p:sp>
      <p:pic>
        <p:nvPicPr>
          <p:cNvPr id="8" name="Picture 7" descr="s4-board.jpg"/>
          <p:cNvPicPr>
            <a:picLocks noChangeAspect="1"/>
          </p:cNvPicPr>
          <p:nvPr/>
        </p:nvPicPr>
        <p:blipFill>
          <a:blip r:embed="rId4"/>
          <a:stretch>
            <a:fillRect/>
          </a:stretch>
        </p:blipFill>
        <p:spPr>
          <a:xfrm>
            <a:off x="8092440" y="1589741"/>
            <a:ext cx="3703320" cy="3175596"/>
          </a:xfrm>
          <a:prstGeom prst="rect">
            <a:avLst/>
          </a:prstGeom>
          <a:ln w="28575">
            <a:solidFill>
              <a:srgbClr val="B4532A"/>
            </a:solidFill>
          </a:ln>
        </p:spPr>
      </p:pic>
      <p:sp>
        <p:nvSpPr>
          <p:cNvPr id="9" name="TextBox 8"/>
          <p:cNvSpPr txBox="1"/>
          <p:nvPr/>
        </p:nvSpPr>
        <p:spPr>
          <a:xfrm>
            <a:off x="8001000" y="4811057"/>
            <a:ext cx="3886200" cy="548640"/>
          </a:xfrm>
          <a:prstGeom prst="rect">
            <a:avLst/>
          </a:prstGeom>
          <a:noFill/>
        </p:spPr>
        <p:txBody>
          <a:bodyPr wrap="square" lIns="36576" tIns="36576" rIns="36576" bIns="36576">
            <a:spAutoFit/>
          </a:bodyPr>
          <a:lstStyle/>
          <a:p>
            <a:pPr algn="ctr"/>
            <a:r>
              <a:rPr sz="1300" b="1">
                <a:solidFill>
                  <a:srgbClr val="B4532A"/>
                </a:solidFill>
                <a:latin typeface="맑은 고딕"/>
                <a:ea typeface="맑은 고딕"/>
              </a:rPr>
              <a:t>전자칠판 · 여섯 모둠의 원작 ↔ 1차 그림</a:t>
            </a:r>
          </a:p>
        </p:txBody>
      </p:sp>
      <p:sp>
        <p:nvSpPr>
          <p:cNvPr id="10" name="Rounded Rectangle 9"/>
          <p:cNvSpPr/>
          <p:nvPr/>
        </p:nvSpPr>
        <p:spPr>
          <a:xfrm>
            <a:off x="411480" y="5486400"/>
            <a:ext cx="7406640" cy="9144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48640" y="5513832"/>
            <a:ext cx="7178040" cy="868680"/>
          </a:xfrm>
          <a:prstGeom prst="rect">
            <a:avLst/>
          </a:prstGeom>
          <a:noFill/>
        </p:spPr>
        <p:txBody>
          <a:bodyPr wrap="square" lIns="36576" tIns="36576" rIns="36576" bIns="36576">
            <a:spAutoFit/>
          </a:bodyPr>
          <a:lstStyle/>
          <a:p>
            <a:r>
              <a:rPr sz="1100" b="1">
                <a:solidFill>
                  <a:srgbClr val="8A847D"/>
                </a:solidFill>
                <a:latin typeface="맑은 고딕"/>
                <a:ea typeface="맑은 고딕"/>
              </a:rPr>
              <a:t>3모둠이 쓴 감상 문장  </a:t>
            </a:r>
          </a:p>
          <a:p>
            <a:r>
              <a:rPr sz="1300" b="1">
                <a:solidFill>
                  <a:srgbClr val="1E2A3A"/>
                </a:solidFill>
                <a:latin typeface="맑은 고딕"/>
                <a:ea typeface="맑은 고딕"/>
              </a:rPr>
              <a:t>“소용돌이 선을 사용하였고 질감이 거칠다 / 바다에서 거대한 파도가 치고 있고 왼쪽에서 오른쪽으로 치고 일본풍 분위기를 주고 있음 / …”</a:t>
            </a:r>
          </a:p>
        </p:txBody>
      </p:sp>
      <p:sp>
        <p:nvSpPr>
          <p:cNvPr id="12" name="TextBox 11"/>
          <p:cNvSpPr txBox="1"/>
          <p:nvPr/>
        </p:nvSpPr>
        <p:spPr>
          <a:xfrm>
            <a:off x="411480" y="6510528"/>
            <a:ext cx="11384280" cy="274320"/>
          </a:xfrm>
          <a:prstGeom prst="rect">
            <a:avLst/>
          </a:prstGeom>
          <a:noFill/>
        </p:spPr>
        <p:txBody>
          <a:bodyPr wrap="square" lIns="36576" tIns="36576" rIns="36576" bIns="36576">
            <a:spAutoFit/>
          </a:bodyPr>
          <a:lstStyle/>
          <a:p>
            <a:r>
              <a:rPr sz="1000" b="0">
                <a:solidFill>
                  <a:srgbClr val="8A847D"/>
                </a:solidFill>
                <a:latin typeface="맑은 고딕"/>
                <a:ea typeface="맑은 고딕"/>
              </a:rPr>
              <a:t>실제 수업 데이터(6-1 ART61)를 넣어 재현한 화면 · 수업 당일 캡처 아님 · 학생은 번호로만 표시(이름 없음)</a:t>
            </a:r>
          </a:p>
        </p:txBody>
      </p:sp>
      <p:sp>
        <p:nvSpPr>
          <p:cNvPr id="13" name="Rounded Rectangle 12"/>
          <p:cNvSpPr/>
          <p:nvPr/>
        </p:nvSpPr>
        <p:spPr>
          <a:xfrm>
            <a:off x="9509760" y="384048"/>
            <a:ext cx="2286000" cy="438912"/>
          </a:xfrm>
          <a:prstGeom prst="roundRect">
            <a:avLst>
              <a:gd name="adj" fmla="val 6000"/>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509760" y="402336"/>
            <a:ext cx="2286000" cy="402336"/>
          </a:xfrm>
          <a:prstGeom prst="rect">
            <a:avLst/>
          </a:prstGeom>
          <a:noFill/>
        </p:spPr>
        <p:txBody>
          <a:bodyPr wrap="square" lIns="36576" tIns="36576" rIns="36576" bIns="36576" anchor="ctr">
            <a:spAutoFit/>
          </a:bodyPr>
          <a:lstStyle/>
          <a:p>
            <a:pPr algn="ctr"/>
            <a:r>
              <a:rPr sz="1500" b="1">
                <a:solidFill>
                  <a:srgbClr val="FFFFFF"/>
                </a:solidFill>
                <a:latin typeface="맑은 고딕"/>
                <a:ea typeface="맑은 고딕"/>
              </a:rPr>
              <a:t>실제 데이터 · 6-1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실제 수업 데이터(6-1 ART61)를 넣어 재현한 화면  ·  수업 당일 캡처 아님</a:t>
            </a:r>
          </a:p>
        </p:txBody>
      </p:sp>
      <p:sp>
        <p:nvSpPr>
          <p:cNvPr id="5" name="Text 2"/>
          <p:cNvSpPr/>
          <p:nvPr/>
        </p:nvSpPr>
        <p:spPr>
          <a:xfrm>
            <a:off x="502920" y="530352"/>
            <a:ext cx="8869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5단계  ·  원작과 1차 그림을 견주어 표시</a:t>
            </a:r>
          </a:p>
        </p:txBody>
      </p:sp>
      <p:pic>
        <p:nvPicPr>
          <p:cNvPr id="6" name="Picture 5" descr="s5-student.jpg"/>
          <p:cNvPicPr>
            <a:picLocks noChangeAspect="1"/>
          </p:cNvPicPr>
          <p:nvPr/>
        </p:nvPicPr>
        <p:blipFill>
          <a:blip r:embed="rId3"/>
          <a:stretch>
            <a:fillRect/>
          </a:stretch>
        </p:blipFill>
        <p:spPr>
          <a:xfrm>
            <a:off x="406182" y="1188720"/>
            <a:ext cx="2922505" cy="4790992"/>
          </a:xfrm>
          <a:prstGeom prst="rect">
            <a:avLst/>
          </a:prstGeom>
          <a:ln w="9525">
            <a:solidFill>
              <a:srgbClr val="D6D0C6"/>
            </a:solidFill>
          </a:ln>
        </p:spPr>
      </p:pic>
      <p:sp>
        <p:nvSpPr>
          <p:cNvPr id="7" name="TextBox 6"/>
          <p:cNvSpPr txBox="1"/>
          <p:nvPr/>
        </p:nvSpPr>
        <p:spPr>
          <a:xfrm>
            <a:off x="223302" y="6007144"/>
            <a:ext cx="3288265" cy="329184"/>
          </a:xfrm>
          <a:prstGeom prst="rect">
            <a:avLst/>
          </a:prstGeom>
          <a:noFill/>
        </p:spPr>
        <p:txBody>
          <a:bodyPr wrap="square" lIns="36576" tIns="36576" rIns="36576" bIns="36576">
            <a:spAutoFit/>
          </a:bodyPr>
          <a:lstStyle/>
          <a:p>
            <a:pPr algn="ctr"/>
            <a:r>
              <a:rPr sz="1300" b="1">
                <a:solidFill>
                  <a:srgbClr val="1E2A3A"/>
                </a:solidFill>
                <a:latin typeface="맑은 고딕"/>
                <a:ea typeface="맑은 고딕"/>
              </a:rPr>
              <a:t>5단계 학생 화면 (전체)</a:t>
            </a:r>
          </a:p>
        </p:txBody>
      </p:sp>
      <p:pic>
        <p:nvPicPr>
          <p:cNvPr id="8" name="Picture 7" descr="s5-board.jpg"/>
          <p:cNvPicPr>
            <a:picLocks noChangeAspect="1"/>
          </p:cNvPicPr>
          <p:nvPr/>
        </p:nvPicPr>
        <p:blipFill>
          <a:blip r:embed="rId4"/>
          <a:stretch>
            <a:fillRect/>
          </a:stretch>
        </p:blipFill>
        <p:spPr>
          <a:xfrm>
            <a:off x="3603007" y="1188720"/>
            <a:ext cx="4951930" cy="4790992"/>
          </a:xfrm>
          <a:prstGeom prst="rect">
            <a:avLst/>
          </a:prstGeom>
          <a:ln w="28575">
            <a:solidFill>
              <a:srgbClr val="B4532A"/>
            </a:solidFill>
          </a:ln>
        </p:spPr>
      </p:pic>
      <p:sp>
        <p:nvSpPr>
          <p:cNvPr id="9" name="TextBox 8"/>
          <p:cNvSpPr txBox="1"/>
          <p:nvPr/>
        </p:nvSpPr>
        <p:spPr>
          <a:xfrm>
            <a:off x="3420127" y="6007144"/>
            <a:ext cx="5317690" cy="329184"/>
          </a:xfrm>
          <a:prstGeom prst="rect">
            <a:avLst/>
          </a:prstGeom>
          <a:noFill/>
        </p:spPr>
        <p:txBody>
          <a:bodyPr wrap="square" lIns="36576" tIns="36576" rIns="36576" bIns="36576">
            <a:spAutoFit/>
          </a:bodyPr>
          <a:lstStyle/>
          <a:p>
            <a:pPr algn="ctr"/>
            <a:r>
              <a:rPr sz="1300" b="1">
                <a:solidFill>
                  <a:srgbClr val="B4532A"/>
                </a:solidFill>
                <a:latin typeface="맑은 고딕"/>
                <a:ea typeface="맑은 고딕"/>
              </a:rPr>
              <a:t>전자칠판 · 3모둠 집중 분석 (○ 선·형태)</a:t>
            </a:r>
          </a:p>
        </p:txBody>
      </p:sp>
      <p:sp>
        <p:nvSpPr>
          <p:cNvPr id="10" name="Rounded Rectangle 9"/>
          <p:cNvSpPr/>
          <p:nvPr/>
        </p:nvSpPr>
        <p:spPr>
          <a:xfrm>
            <a:off x="8732520" y="1188720"/>
            <a:ext cx="3063240" cy="498348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869680" y="1261872"/>
            <a:ext cx="2834640" cy="365760"/>
          </a:xfrm>
          <a:prstGeom prst="rect">
            <a:avLst/>
          </a:prstGeom>
          <a:noFill/>
        </p:spPr>
        <p:txBody>
          <a:bodyPr wrap="square" lIns="36576" tIns="36576" rIns="36576" bIns="36576">
            <a:spAutoFit/>
          </a:bodyPr>
          <a:lstStyle/>
          <a:p>
            <a:r>
              <a:rPr sz="1400" b="1">
                <a:solidFill>
                  <a:srgbClr val="B4532A"/>
                </a:solidFill>
                <a:latin typeface="맑은 고딕"/>
                <a:ea typeface="맑은 고딕"/>
              </a:rPr>
              <a:t>여섯 모둠의 5단계 표시</a:t>
            </a:r>
          </a:p>
        </p:txBody>
      </p:sp>
      <p:sp>
        <p:nvSpPr>
          <p:cNvPr id="12" name="TextBox 11"/>
          <p:cNvSpPr txBox="1"/>
          <p:nvPr/>
        </p:nvSpPr>
        <p:spPr>
          <a:xfrm>
            <a:off x="8869680" y="1600200"/>
            <a:ext cx="2834640" cy="292608"/>
          </a:xfrm>
          <a:prstGeom prst="rect">
            <a:avLst/>
          </a:prstGeom>
          <a:noFill/>
        </p:spPr>
        <p:txBody>
          <a:bodyPr wrap="square" lIns="36576" tIns="36576" rIns="36576" bIns="36576">
            <a:spAutoFit/>
          </a:bodyPr>
          <a:lstStyle/>
          <a:p>
            <a:r>
              <a:rPr sz="1100" b="0">
                <a:solidFill>
                  <a:srgbClr val="8A847D"/>
                </a:solidFill>
                <a:latin typeface="맑은 고딕"/>
                <a:ea typeface="맑은 고딕"/>
              </a:rPr>
              <a:t>ART61 실제 기록 그대로</a:t>
            </a:r>
          </a:p>
        </p:txBody>
      </p:sp>
      <p:sp>
        <p:nvSpPr>
          <p:cNvPr id="13" name="TextBox 12"/>
          <p:cNvSpPr txBox="1"/>
          <p:nvPr/>
        </p:nvSpPr>
        <p:spPr>
          <a:xfrm>
            <a:off x="8869680" y="1965960"/>
            <a:ext cx="1005840" cy="274320"/>
          </a:xfrm>
          <a:prstGeom prst="rect">
            <a:avLst/>
          </a:prstGeom>
          <a:noFill/>
        </p:spPr>
        <p:txBody>
          <a:bodyPr wrap="square" lIns="36576" tIns="36576" rIns="36576" bIns="36576">
            <a:spAutoFit/>
          </a:bodyPr>
          <a:lstStyle/>
          <a:p>
            <a:r>
              <a:rPr sz="1400" b="1">
                <a:solidFill>
                  <a:srgbClr val="1E2A3A"/>
                </a:solidFill>
                <a:latin typeface="맑은 고딕"/>
                <a:ea typeface="맑은 고딕"/>
              </a:rPr>
              <a:t>1모둠</a:t>
            </a:r>
          </a:p>
        </p:txBody>
      </p:sp>
      <p:sp>
        <p:nvSpPr>
          <p:cNvPr id="14" name="TextBox 13"/>
          <p:cNvSpPr txBox="1"/>
          <p:nvPr/>
        </p:nvSpPr>
        <p:spPr>
          <a:xfrm>
            <a:off x="8869680" y="2240279"/>
            <a:ext cx="1463040" cy="274320"/>
          </a:xfrm>
          <a:prstGeom prst="rect">
            <a:avLst/>
          </a:prstGeom>
          <a:noFill/>
        </p:spPr>
        <p:txBody>
          <a:bodyPr wrap="square" lIns="36576" tIns="36576" rIns="36576" bIns="36576">
            <a:spAutoFit/>
          </a:bodyPr>
          <a:lstStyle/>
          <a:p>
            <a:r>
              <a:rPr sz="950" b="0">
                <a:solidFill>
                  <a:srgbClr val="8A847D"/>
                </a:solidFill>
                <a:latin typeface="맑은 고딕"/>
                <a:ea typeface="맑은 고딕"/>
              </a:rPr>
              <a:t>별이 빛나는 밤</a:t>
            </a:r>
          </a:p>
        </p:txBody>
      </p:sp>
      <p:sp>
        <p:nvSpPr>
          <p:cNvPr id="15" name="TextBox 14"/>
          <p:cNvSpPr txBox="1"/>
          <p:nvPr/>
        </p:nvSpPr>
        <p:spPr>
          <a:xfrm>
            <a:off x="9966960" y="1965960"/>
            <a:ext cx="1783080" cy="411480"/>
          </a:xfrm>
          <a:prstGeom prst="rect">
            <a:avLst/>
          </a:prstGeom>
          <a:noFill/>
        </p:spPr>
        <p:txBody>
          <a:bodyPr wrap="square" lIns="36576" tIns="36576" rIns="36576" bIns="36576">
            <a:spAutoFit/>
          </a:bodyPr>
          <a:lstStyle/>
          <a:p>
            <a:pPr algn="r"/>
            <a:r>
              <a:rPr sz="1700" b="1">
                <a:solidFill>
                  <a:srgbClr val="1E2A3A"/>
                </a:solidFill>
                <a:latin typeface="맑은 고딕"/>
                <a:ea typeface="맑은 고딕"/>
              </a:rPr>
              <a:t>△ 주제·소재</a:t>
            </a:r>
          </a:p>
        </p:txBody>
      </p:sp>
      <p:sp>
        <p:nvSpPr>
          <p:cNvPr id="16" name="TextBox 15"/>
          <p:cNvSpPr txBox="1"/>
          <p:nvPr/>
        </p:nvSpPr>
        <p:spPr>
          <a:xfrm>
            <a:off x="8869680" y="2569464"/>
            <a:ext cx="1005840" cy="274320"/>
          </a:xfrm>
          <a:prstGeom prst="rect">
            <a:avLst/>
          </a:prstGeom>
          <a:noFill/>
        </p:spPr>
        <p:txBody>
          <a:bodyPr wrap="square" lIns="36576" tIns="36576" rIns="36576" bIns="36576">
            <a:spAutoFit/>
          </a:bodyPr>
          <a:lstStyle/>
          <a:p>
            <a:r>
              <a:rPr sz="1400" b="1">
                <a:solidFill>
                  <a:srgbClr val="1E2A3A"/>
                </a:solidFill>
                <a:latin typeface="맑은 고딕"/>
                <a:ea typeface="맑은 고딕"/>
              </a:rPr>
              <a:t>2모둠</a:t>
            </a:r>
          </a:p>
        </p:txBody>
      </p:sp>
      <p:sp>
        <p:nvSpPr>
          <p:cNvPr id="17" name="TextBox 16"/>
          <p:cNvSpPr txBox="1"/>
          <p:nvPr/>
        </p:nvSpPr>
        <p:spPr>
          <a:xfrm>
            <a:off x="8869680" y="2843784"/>
            <a:ext cx="1463040" cy="274320"/>
          </a:xfrm>
          <a:prstGeom prst="rect">
            <a:avLst/>
          </a:prstGeom>
          <a:noFill/>
        </p:spPr>
        <p:txBody>
          <a:bodyPr wrap="square" lIns="36576" tIns="36576" rIns="36576" bIns="36576">
            <a:spAutoFit/>
          </a:bodyPr>
          <a:lstStyle/>
          <a:p>
            <a:r>
              <a:rPr sz="950" b="0">
                <a:solidFill>
                  <a:srgbClr val="8A847D"/>
                </a:solidFill>
                <a:latin typeface="맑은 고딕"/>
                <a:ea typeface="맑은 고딕"/>
              </a:rPr>
              <a:t>인상, 해돋이</a:t>
            </a:r>
          </a:p>
        </p:txBody>
      </p:sp>
      <p:sp>
        <p:nvSpPr>
          <p:cNvPr id="18" name="TextBox 17"/>
          <p:cNvSpPr txBox="1"/>
          <p:nvPr/>
        </p:nvSpPr>
        <p:spPr>
          <a:xfrm>
            <a:off x="9966960" y="2569464"/>
            <a:ext cx="1783080" cy="411480"/>
          </a:xfrm>
          <a:prstGeom prst="rect">
            <a:avLst/>
          </a:prstGeom>
          <a:noFill/>
        </p:spPr>
        <p:txBody>
          <a:bodyPr wrap="square" lIns="36576" tIns="36576" rIns="36576" bIns="36576">
            <a:spAutoFit/>
          </a:bodyPr>
          <a:lstStyle/>
          <a:p>
            <a:pPr algn="r"/>
            <a:r>
              <a:rPr sz="1300" b="0">
                <a:solidFill>
                  <a:srgbClr val="8A847D"/>
                </a:solidFill>
                <a:latin typeface="맑은 고딕"/>
                <a:ea typeface="맑은 고딕"/>
              </a:rPr>
              <a:t>표시 없음</a:t>
            </a:r>
          </a:p>
        </p:txBody>
      </p:sp>
      <p:sp>
        <p:nvSpPr>
          <p:cNvPr id="19" name="TextBox 18"/>
          <p:cNvSpPr txBox="1"/>
          <p:nvPr/>
        </p:nvSpPr>
        <p:spPr>
          <a:xfrm>
            <a:off x="8869680" y="3172968"/>
            <a:ext cx="1005840" cy="274320"/>
          </a:xfrm>
          <a:prstGeom prst="rect">
            <a:avLst/>
          </a:prstGeom>
          <a:noFill/>
        </p:spPr>
        <p:txBody>
          <a:bodyPr wrap="square" lIns="36576" tIns="36576" rIns="36576" bIns="36576">
            <a:spAutoFit/>
          </a:bodyPr>
          <a:lstStyle/>
          <a:p>
            <a:r>
              <a:rPr sz="1400" b="1">
                <a:solidFill>
                  <a:srgbClr val="1E2A3A"/>
                </a:solidFill>
                <a:latin typeface="맑은 고딕"/>
                <a:ea typeface="맑은 고딕"/>
              </a:rPr>
              <a:t>3모둠</a:t>
            </a:r>
          </a:p>
        </p:txBody>
      </p:sp>
      <p:sp>
        <p:nvSpPr>
          <p:cNvPr id="20" name="TextBox 19"/>
          <p:cNvSpPr txBox="1"/>
          <p:nvPr/>
        </p:nvSpPr>
        <p:spPr>
          <a:xfrm>
            <a:off x="8869680" y="3447287"/>
            <a:ext cx="1463040" cy="274320"/>
          </a:xfrm>
          <a:prstGeom prst="rect">
            <a:avLst/>
          </a:prstGeom>
          <a:noFill/>
        </p:spPr>
        <p:txBody>
          <a:bodyPr wrap="square" lIns="36576" tIns="36576" rIns="36576" bIns="36576">
            <a:spAutoFit/>
          </a:bodyPr>
          <a:lstStyle/>
          <a:p>
            <a:r>
              <a:rPr sz="950" b="0">
                <a:solidFill>
                  <a:srgbClr val="8A847D"/>
                </a:solidFill>
                <a:latin typeface="맑은 고딕"/>
                <a:ea typeface="맑은 고딕"/>
              </a:rPr>
              <a:t>가나가와의 거대한 파도</a:t>
            </a:r>
          </a:p>
        </p:txBody>
      </p:sp>
      <p:sp>
        <p:nvSpPr>
          <p:cNvPr id="21" name="TextBox 20"/>
          <p:cNvSpPr txBox="1"/>
          <p:nvPr/>
        </p:nvSpPr>
        <p:spPr>
          <a:xfrm>
            <a:off x="9966960" y="3172968"/>
            <a:ext cx="1783080" cy="411480"/>
          </a:xfrm>
          <a:prstGeom prst="rect">
            <a:avLst/>
          </a:prstGeom>
          <a:noFill/>
        </p:spPr>
        <p:txBody>
          <a:bodyPr wrap="square" lIns="36576" tIns="36576" rIns="36576" bIns="36576">
            <a:spAutoFit/>
          </a:bodyPr>
          <a:lstStyle/>
          <a:p>
            <a:pPr algn="r"/>
            <a:r>
              <a:rPr sz="1700" b="1">
                <a:solidFill>
                  <a:srgbClr val="B4532A"/>
                </a:solidFill>
                <a:latin typeface="맑은 고딕"/>
                <a:ea typeface="맑은 고딕"/>
              </a:rPr>
              <a:t>○ 선·형태</a:t>
            </a:r>
          </a:p>
        </p:txBody>
      </p:sp>
      <p:sp>
        <p:nvSpPr>
          <p:cNvPr id="22" name="TextBox 21"/>
          <p:cNvSpPr txBox="1"/>
          <p:nvPr/>
        </p:nvSpPr>
        <p:spPr>
          <a:xfrm>
            <a:off x="8869680" y="3776472"/>
            <a:ext cx="1005840" cy="274320"/>
          </a:xfrm>
          <a:prstGeom prst="rect">
            <a:avLst/>
          </a:prstGeom>
          <a:noFill/>
        </p:spPr>
        <p:txBody>
          <a:bodyPr wrap="square" lIns="36576" tIns="36576" rIns="36576" bIns="36576">
            <a:spAutoFit/>
          </a:bodyPr>
          <a:lstStyle/>
          <a:p>
            <a:r>
              <a:rPr sz="1400" b="1">
                <a:solidFill>
                  <a:srgbClr val="1E2A3A"/>
                </a:solidFill>
                <a:latin typeface="맑은 고딕"/>
                <a:ea typeface="맑은 고딕"/>
              </a:rPr>
              <a:t>4모둠</a:t>
            </a:r>
          </a:p>
        </p:txBody>
      </p:sp>
      <p:sp>
        <p:nvSpPr>
          <p:cNvPr id="23" name="TextBox 22"/>
          <p:cNvSpPr txBox="1"/>
          <p:nvPr/>
        </p:nvSpPr>
        <p:spPr>
          <a:xfrm>
            <a:off x="8869680" y="4050791"/>
            <a:ext cx="1463040" cy="274320"/>
          </a:xfrm>
          <a:prstGeom prst="rect">
            <a:avLst/>
          </a:prstGeom>
          <a:noFill/>
        </p:spPr>
        <p:txBody>
          <a:bodyPr wrap="square" lIns="36576" tIns="36576" rIns="36576" bIns="36576">
            <a:spAutoFit/>
          </a:bodyPr>
          <a:lstStyle/>
          <a:p>
            <a:r>
              <a:rPr sz="950" b="0">
                <a:solidFill>
                  <a:srgbClr val="8A847D"/>
                </a:solidFill>
                <a:latin typeface="맑은 고딕"/>
                <a:ea typeface="맑은 고딕"/>
              </a:rPr>
              <a:t>씨름</a:t>
            </a:r>
          </a:p>
        </p:txBody>
      </p:sp>
      <p:sp>
        <p:nvSpPr>
          <p:cNvPr id="24" name="TextBox 23"/>
          <p:cNvSpPr txBox="1"/>
          <p:nvPr/>
        </p:nvSpPr>
        <p:spPr>
          <a:xfrm>
            <a:off x="9966960" y="3776472"/>
            <a:ext cx="1783080" cy="411480"/>
          </a:xfrm>
          <a:prstGeom prst="rect">
            <a:avLst/>
          </a:prstGeom>
          <a:noFill/>
        </p:spPr>
        <p:txBody>
          <a:bodyPr wrap="square" lIns="36576" tIns="36576" rIns="36576" bIns="36576">
            <a:spAutoFit/>
          </a:bodyPr>
          <a:lstStyle/>
          <a:p>
            <a:pPr algn="r"/>
            <a:r>
              <a:rPr sz="1700" b="1">
                <a:solidFill>
                  <a:srgbClr val="B4532A"/>
                </a:solidFill>
                <a:latin typeface="맑은 고딕"/>
                <a:ea typeface="맑은 고딕"/>
              </a:rPr>
              <a:t>○ 질감·기법</a:t>
            </a:r>
          </a:p>
        </p:txBody>
      </p:sp>
      <p:sp>
        <p:nvSpPr>
          <p:cNvPr id="25" name="TextBox 24"/>
          <p:cNvSpPr txBox="1"/>
          <p:nvPr/>
        </p:nvSpPr>
        <p:spPr>
          <a:xfrm>
            <a:off x="8869680" y="4379976"/>
            <a:ext cx="1005840" cy="274320"/>
          </a:xfrm>
          <a:prstGeom prst="rect">
            <a:avLst/>
          </a:prstGeom>
          <a:noFill/>
        </p:spPr>
        <p:txBody>
          <a:bodyPr wrap="square" lIns="36576" tIns="36576" rIns="36576" bIns="36576">
            <a:spAutoFit/>
          </a:bodyPr>
          <a:lstStyle/>
          <a:p>
            <a:r>
              <a:rPr sz="1400" b="1">
                <a:solidFill>
                  <a:srgbClr val="1E2A3A"/>
                </a:solidFill>
                <a:latin typeface="맑은 고딕"/>
                <a:ea typeface="맑은 고딕"/>
              </a:rPr>
              <a:t>5모둠</a:t>
            </a:r>
          </a:p>
        </p:txBody>
      </p:sp>
      <p:sp>
        <p:nvSpPr>
          <p:cNvPr id="26" name="TextBox 25"/>
          <p:cNvSpPr txBox="1"/>
          <p:nvPr/>
        </p:nvSpPr>
        <p:spPr>
          <a:xfrm>
            <a:off x="8869680" y="4654296"/>
            <a:ext cx="1463040" cy="274320"/>
          </a:xfrm>
          <a:prstGeom prst="rect">
            <a:avLst/>
          </a:prstGeom>
          <a:noFill/>
        </p:spPr>
        <p:txBody>
          <a:bodyPr wrap="square" lIns="36576" tIns="36576" rIns="36576" bIns="36576">
            <a:spAutoFit/>
          </a:bodyPr>
          <a:lstStyle/>
          <a:p>
            <a:r>
              <a:rPr sz="950" b="0">
                <a:solidFill>
                  <a:srgbClr val="8A847D"/>
                </a:solidFill>
                <a:latin typeface="맑은 고딕"/>
                <a:ea typeface="맑은 고딕"/>
              </a:rPr>
              <a:t>초충도 · 수박과 들쥐</a:t>
            </a:r>
          </a:p>
        </p:txBody>
      </p:sp>
      <p:sp>
        <p:nvSpPr>
          <p:cNvPr id="27" name="TextBox 26"/>
          <p:cNvSpPr txBox="1"/>
          <p:nvPr/>
        </p:nvSpPr>
        <p:spPr>
          <a:xfrm>
            <a:off x="9966960" y="4379976"/>
            <a:ext cx="1783080" cy="411480"/>
          </a:xfrm>
          <a:prstGeom prst="rect">
            <a:avLst/>
          </a:prstGeom>
          <a:noFill/>
        </p:spPr>
        <p:txBody>
          <a:bodyPr wrap="square" lIns="36576" tIns="36576" rIns="36576" bIns="36576">
            <a:spAutoFit/>
          </a:bodyPr>
          <a:lstStyle/>
          <a:p>
            <a:pPr algn="r"/>
            <a:r>
              <a:rPr sz="1700" b="1">
                <a:solidFill>
                  <a:srgbClr val="1E2A3A"/>
                </a:solidFill>
                <a:latin typeface="맑은 고딕"/>
                <a:ea typeface="맑은 고딕"/>
              </a:rPr>
              <a:t>△ 주제·소재</a:t>
            </a:r>
          </a:p>
        </p:txBody>
      </p:sp>
      <p:sp>
        <p:nvSpPr>
          <p:cNvPr id="28" name="TextBox 27"/>
          <p:cNvSpPr txBox="1"/>
          <p:nvPr/>
        </p:nvSpPr>
        <p:spPr>
          <a:xfrm>
            <a:off x="8869680" y="4983480"/>
            <a:ext cx="1005840" cy="274320"/>
          </a:xfrm>
          <a:prstGeom prst="rect">
            <a:avLst/>
          </a:prstGeom>
          <a:noFill/>
        </p:spPr>
        <p:txBody>
          <a:bodyPr wrap="square" lIns="36576" tIns="36576" rIns="36576" bIns="36576">
            <a:spAutoFit/>
          </a:bodyPr>
          <a:lstStyle/>
          <a:p>
            <a:r>
              <a:rPr sz="1400" b="1">
                <a:solidFill>
                  <a:srgbClr val="1E2A3A"/>
                </a:solidFill>
                <a:latin typeface="맑은 고딕"/>
                <a:ea typeface="맑은 고딕"/>
              </a:rPr>
              <a:t>6모둠</a:t>
            </a:r>
          </a:p>
        </p:txBody>
      </p:sp>
      <p:sp>
        <p:nvSpPr>
          <p:cNvPr id="29" name="TextBox 28"/>
          <p:cNvSpPr txBox="1"/>
          <p:nvPr/>
        </p:nvSpPr>
        <p:spPr>
          <a:xfrm>
            <a:off x="8869680" y="5257800"/>
            <a:ext cx="1463040" cy="274320"/>
          </a:xfrm>
          <a:prstGeom prst="rect">
            <a:avLst/>
          </a:prstGeom>
          <a:noFill/>
        </p:spPr>
        <p:txBody>
          <a:bodyPr wrap="square" lIns="36576" tIns="36576" rIns="36576" bIns="36576">
            <a:spAutoFit/>
          </a:bodyPr>
          <a:lstStyle/>
          <a:p>
            <a:r>
              <a:rPr sz="950" b="0">
                <a:solidFill>
                  <a:srgbClr val="8A847D"/>
                </a:solidFill>
                <a:latin typeface="맑은 고딕"/>
                <a:ea typeface="맑은 고딕"/>
              </a:rPr>
              <a:t>절규</a:t>
            </a:r>
          </a:p>
        </p:txBody>
      </p:sp>
      <p:sp>
        <p:nvSpPr>
          <p:cNvPr id="30" name="TextBox 29"/>
          <p:cNvSpPr txBox="1"/>
          <p:nvPr/>
        </p:nvSpPr>
        <p:spPr>
          <a:xfrm>
            <a:off x="9966960" y="4983480"/>
            <a:ext cx="1783080" cy="411480"/>
          </a:xfrm>
          <a:prstGeom prst="rect">
            <a:avLst/>
          </a:prstGeom>
          <a:noFill/>
        </p:spPr>
        <p:txBody>
          <a:bodyPr wrap="square" lIns="36576" tIns="36576" rIns="36576" bIns="36576">
            <a:spAutoFit/>
          </a:bodyPr>
          <a:lstStyle/>
          <a:p>
            <a:pPr algn="r"/>
            <a:r>
              <a:rPr sz="1700" b="1">
                <a:solidFill>
                  <a:srgbClr val="B4532A"/>
                </a:solidFill>
                <a:latin typeface="맑은 고딕"/>
                <a:ea typeface="맑은 고딕"/>
              </a:rPr>
              <a:t>○ 질감·기법</a:t>
            </a:r>
          </a:p>
        </p:txBody>
      </p:sp>
      <p:sp>
        <p:nvSpPr>
          <p:cNvPr id="31" name="TextBox 30"/>
          <p:cNvSpPr txBox="1"/>
          <p:nvPr/>
        </p:nvSpPr>
        <p:spPr>
          <a:xfrm>
            <a:off x="8869680" y="5623560"/>
            <a:ext cx="2834640" cy="502920"/>
          </a:xfrm>
          <a:prstGeom prst="rect">
            <a:avLst/>
          </a:prstGeom>
          <a:noFill/>
        </p:spPr>
        <p:txBody>
          <a:bodyPr wrap="square" lIns="36576" tIns="36576" rIns="36576" bIns="36576">
            <a:spAutoFit/>
          </a:bodyPr>
          <a:lstStyle/>
          <a:p>
            <a:r>
              <a:rPr sz="950" b="0">
                <a:solidFill>
                  <a:srgbClr val="57534E"/>
                </a:solidFill>
                <a:latin typeface="맑은 고딕"/>
                <a:ea typeface="맑은 고딕"/>
              </a:rPr>
              <a:t>○ 원작엔 있는데 우리 말에 없던 요소</a:t>
            </a:r>
          </a:p>
          <a:p>
            <a:r>
              <a:rPr sz="950" b="0">
                <a:solidFill>
                  <a:srgbClr val="57534E"/>
                </a:solidFill>
                <a:latin typeface="맑은 고딕"/>
                <a:ea typeface="맑은 고딕"/>
              </a:rPr>
              <a:t>△ 문장엔 썼는데 그림이 떨어뜨린 요소</a:t>
            </a:r>
          </a:p>
        </p:txBody>
      </p:sp>
      <p:sp>
        <p:nvSpPr>
          <p:cNvPr id="32" name="TextBox 31"/>
          <p:cNvSpPr txBox="1"/>
          <p:nvPr/>
        </p:nvSpPr>
        <p:spPr>
          <a:xfrm>
            <a:off x="411480" y="6510528"/>
            <a:ext cx="11384280" cy="274320"/>
          </a:xfrm>
          <a:prstGeom prst="rect">
            <a:avLst/>
          </a:prstGeom>
          <a:noFill/>
        </p:spPr>
        <p:txBody>
          <a:bodyPr wrap="square" lIns="36576" tIns="36576" rIns="36576" bIns="36576">
            <a:spAutoFit/>
          </a:bodyPr>
          <a:lstStyle/>
          <a:p>
            <a:r>
              <a:rPr sz="1000" b="0">
                <a:solidFill>
                  <a:srgbClr val="8A847D"/>
                </a:solidFill>
                <a:latin typeface="맑은 고딕"/>
                <a:ea typeface="맑은 고딕"/>
              </a:rPr>
              <a:t>실제 수업 데이터(6-1 ART61)를 넣어 재현한 화면 · 수업 당일 캡처 아님 · 학생은 번호로만 표시(이름 없음)</a:t>
            </a:r>
          </a:p>
        </p:txBody>
      </p:sp>
      <p:sp>
        <p:nvSpPr>
          <p:cNvPr id="33" name="Rounded Rectangle 32"/>
          <p:cNvSpPr/>
          <p:nvPr/>
        </p:nvSpPr>
        <p:spPr>
          <a:xfrm>
            <a:off x="9509760" y="384048"/>
            <a:ext cx="2286000" cy="438912"/>
          </a:xfrm>
          <a:prstGeom prst="roundRect">
            <a:avLst>
              <a:gd name="adj" fmla="val 6000"/>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9509760" y="402336"/>
            <a:ext cx="2286000" cy="402336"/>
          </a:xfrm>
          <a:prstGeom prst="rect">
            <a:avLst/>
          </a:prstGeom>
          <a:noFill/>
        </p:spPr>
        <p:txBody>
          <a:bodyPr wrap="square" lIns="36576" tIns="36576" rIns="36576" bIns="36576" anchor="ctr">
            <a:spAutoFit/>
          </a:bodyPr>
          <a:lstStyle/>
          <a:p>
            <a:pPr algn="ctr"/>
            <a:r>
              <a:rPr sz="1500" b="1">
                <a:solidFill>
                  <a:srgbClr val="FFFFFF"/>
                </a:solidFill>
                <a:latin typeface="맑은 고딕"/>
                <a:ea typeface="맑은 고딕"/>
              </a:rPr>
              <a:t>실제 데이터 · 6-1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시연 데이터  ·  6~9단계는 ART61에 기록이 없습니다</a:t>
            </a:r>
          </a:p>
        </p:txBody>
      </p:sp>
      <p:sp>
        <p:nvSpPr>
          <p:cNvPr id="5" name="Text 2"/>
          <p:cNvSpPr/>
          <p:nvPr/>
        </p:nvSpPr>
        <p:spPr>
          <a:xfrm>
            <a:off x="502920" y="530352"/>
            <a:ext cx="8869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6단계 동료 피드백  ·  7단계 고치기</a:t>
            </a:r>
          </a:p>
        </p:txBody>
      </p:sp>
      <p:pic>
        <p:nvPicPr>
          <p:cNvPr id="6" name="Picture 5" descr="s6-student.jpg"/>
          <p:cNvPicPr>
            <a:picLocks noChangeAspect="1"/>
          </p:cNvPicPr>
          <p:nvPr/>
        </p:nvPicPr>
        <p:blipFill>
          <a:blip r:embed="rId3"/>
          <a:stretch>
            <a:fillRect/>
          </a:stretch>
        </p:blipFill>
        <p:spPr>
          <a:xfrm>
            <a:off x="892540" y="1188720"/>
            <a:ext cx="1853231" cy="4983480"/>
          </a:xfrm>
          <a:prstGeom prst="rect">
            <a:avLst/>
          </a:prstGeom>
          <a:ln w="9525">
            <a:solidFill>
              <a:srgbClr val="D6D0C6"/>
            </a:solidFill>
          </a:ln>
        </p:spPr>
      </p:pic>
      <p:sp>
        <p:nvSpPr>
          <p:cNvPr id="7" name="TextBox 6"/>
          <p:cNvSpPr txBox="1"/>
          <p:nvPr/>
        </p:nvSpPr>
        <p:spPr>
          <a:xfrm>
            <a:off x="709660" y="6199632"/>
            <a:ext cx="2218991" cy="329184"/>
          </a:xfrm>
          <a:prstGeom prst="rect">
            <a:avLst/>
          </a:prstGeom>
          <a:noFill/>
        </p:spPr>
        <p:txBody>
          <a:bodyPr wrap="square" lIns="36576" tIns="36576" rIns="36576" bIns="36576">
            <a:spAutoFit/>
          </a:bodyPr>
          <a:lstStyle/>
          <a:p>
            <a:pPr algn="ctr"/>
            <a:r>
              <a:rPr sz="1300" b="1">
                <a:solidFill>
                  <a:srgbClr val="1E2A3A"/>
                </a:solidFill>
                <a:latin typeface="맑은 고딕"/>
                <a:ea typeface="맑은 고딕"/>
              </a:rPr>
              <a:t>6단계 학생 화면</a:t>
            </a:r>
          </a:p>
        </p:txBody>
      </p:sp>
      <p:pic>
        <p:nvPicPr>
          <p:cNvPr id="8" name="Picture 7" descr="s6-board.jpg"/>
          <p:cNvPicPr>
            <a:picLocks noChangeAspect="1"/>
          </p:cNvPicPr>
          <p:nvPr/>
        </p:nvPicPr>
        <p:blipFill>
          <a:blip r:embed="rId4"/>
          <a:stretch>
            <a:fillRect/>
          </a:stretch>
        </p:blipFill>
        <p:spPr>
          <a:xfrm>
            <a:off x="3020091" y="1188720"/>
            <a:ext cx="4422838" cy="4983480"/>
          </a:xfrm>
          <a:prstGeom prst="rect">
            <a:avLst/>
          </a:prstGeom>
          <a:ln w="9525">
            <a:solidFill>
              <a:srgbClr val="D6D0C6"/>
            </a:solidFill>
          </a:ln>
        </p:spPr>
      </p:pic>
      <p:sp>
        <p:nvSpPr>
          <p:cNvPr id="9" name="TextBox 8"/>
          <p:cNvSpPr txBox="1"/>
          <p:nvPr/>
        </p:nvSpPr>
        <p:spPr>
          <a:xfrm>
            <a:off x="2837211" y="6199632"/>
            <a:ext cx="4788598" cy="329184"/>
          </a:xfrm>
          <a:prstGeom prst="rect">
            <a:avLst/>
          </a:prstGeom>
          <a:noFill/>
        </p:spPr>
        <p:txBody>
          <a:bodyPr wrap="square" lIns="36576" tIns="36576" rIns="36576" bIns="36576">
            <a:spAutoFit/>
          </a:bodyPr>
          <a:lstStyle/>
          <a:p>
            <a:pPr algn="ctr"/>
            <a:r>
              <a:rPr sz="1300" b="1">
                <a:solidFill>
                  <a:srgbClr val="1E2A3A"/>
                </a:solidFill>
                <a:latin typeface="맑은 고딕"/>
                <a:ea typeface="맑은 고딕"/>
              </a:rPr>
              <a:t>6단계 전자칠판 (의견 상황판)</a:t>
            </a:r>
          </a:p>
        </p:txBody>
      </p:sp>
      <p:pic>
        <p:nvPicPr>
          <p:cNvPr id="10" name="Picture 9" descr="s7-student.jpg"/>
          <p:cNvPicPr>
            <a:picLocks noChangeAspect="1"/>
          </p:cNvPicPr>
          <p:nvPr/>
        </p:nvPicPr>
        <p:blipFill>
          <a:blip r:embed="rId5"/>
          <a:stretch>
            <a:fillRect/>
          </a:stretch>
        </p:blipFill>
        <p:spPr>
          <a:xfrm>
            <a:off x="7717250" y="1188720"/>
            <a:ext cx="3597449" cy="4983480"/>
          </a:xfrm>
          <a:prstGeom prst="rect">
            <a:avLst/>
          </a:prstGeom>
          <a:ln w="9525">
            <a:solidFill>
              <a:srgbClr val="D6D0C6"/>
            </a:solidFill>
          </a:ln>
        </p:spPr>
      </p:pic>
      <p:sp>
        <p:nvSpPr>
          <p:cNvPr id="11" name="TextBox 10"/>
          <p:cNvSpPr txBox="1"/>
          <p:nvPr/>
        </p:nvSpPr>
        <p:spPr>
          <a:xfrm>
            <a:off x="7534370" y="6199632"/>
            <a:ext cx="3963209" cy="329184"/>
          </a:xfrm>
          <a:prstGeom prst="rect">
            <a:avLst/>
          </a:prstGeom>
          <a:noFill/>
        </p:spPr>
        <p:txBody>
          <a:bodyPr wrap="square" lIns="36576" tIns="36576" rIns="36576" bIns="36576">
            <a:spAutoFit/>
          </a:bodyPr>
          <a:lstStyle/>
          <a:p>
            <a:pPr algn="ctr"/>
            <a:r>
              <a:rPr sz="1300" b="1">
                <a:solidFill>
                  <a:srgbClr val="1E2A3A"/>
                </a:solidFill>
                <a:latin typeface="맑은 고딕"/>
                <a:ea typeface="맑은 고딕"/>
              </a:rPr>
              <a:t>7단계 학생 화면</a:t>
            </a:r>
          </a:p>
        </p:txBody>
      </p:sp>
      <p:sp>
        <p:nvSpPr>
          <p:cNvPr id="12" name="TextBox 11"/>
          <p:cNvSpPr txBox="1"/>
          <p:nvPr/>
        </p:nvSpPr>
        <p:spPr>
          <a:xfrm>
            <a:off x="411480" y="6510528"/>
            <a:ext cx="11384280" cy="274320"/>
          </a:xfrm>
          <a:prstGeom prst="rect">
            <a:avLst/>
          </a:prstGeom>
          <a:noFill/>
        </p:spPr>
        <p:txBody>
          <a:bodyPr wrap="square" lIns="36576" tIns="36576" rIns="36576" bIns="36576">
            <a:spAutoFit/>
          </a:bodyPr>
          <a:lstStyle/>
          <a:p>
            <a:r>
              <a:rPr sz="1000" b="0">
                <a:solidFill>
                  <a:srgbClr val="8A847D"/>
                </a:solidFill>
                <a:latin typeface="맑은 고딕"/>
                <a:ea typeface="맑은 고딕"/>
              </a:rPr>
              <a:t>시연 데이터 — 받은 요소·고친 문장·2차 그림·마무리 글은 앱의 시연 내용입니다 (원작, 3단계 문장, 1차 그림, 5단계 표시는 6-1반 실제 기록)</a:t>
            </a:r>
          </a:p>
        </p:txBody>
      </p:sp>
      <p:sp>
        <p:nvSpPr>
          <p:cNvPr id="13" name="Rounded Rectangle 12"/>
          <p:cNvSpPr/>
          <p:nvPr/>
        </p:nvSpPr>
        <p:spPr>
          <a:xfrm>
            <a:off x="9966960" y="384048"/>
            <a:ext cx="1828800" cy="438912"/>
          </a:xfrm>
          <a:prstGeom prst="roundRect">
            <a:avLst>
              <a:gd name="adj" fmla="val 6000"/>
            </a:avLst>
          </a:prstGeom>
          <a:solidFill>
            <a:srgbClr val="1E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966960" y="402336"/>
            <a:ext cx="1828800" cy="402336"/>
          </a:xfrm>
          <a:prstGeom prst="rect">
            <a:avLst/>
          </a:prstGeom>
          <a:noFill/>
        </p:spPr>
        <p:txBody>
          <a:bodyPr wrap="square" lIns="36576" tIns="36576" rIns="36576" bIns="36576" anchor="ctr">
            <a:spAutoFit/>
          </a:bodyPr>
          <a:lstStyle/>
          <a:p>
            <a:pPr algn="ctr"/>
            <a:r>
              <a:rPr sz="1500" b="1">
                <a:solidFill>
                  <a:srgbClr val="FFFFFF"/>
                </a:solidFill>
                <a:latin typeface="맑은 고딕"/>
                <a:ea typeface="맑은 고딕"/>
              </a:rPr>
              <a:t>시연 데이터</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시연 데이터  ·  6~9단계는 ART61에 기록이 없습니다</a:t>
            </a:r>
          </a:p>
        </p:txBody>
      </p:sp>
      <p:sp>
        <p:nvSpPr>
          <p:cNvPr id="5" name="Text 2"/>
          <p:cNvSpPr/>
          <p:nvPr/>
        </p:nvSpPr>
        <p:spPr>
          <a:xfrm>
            <a:off x="502920" y="530352"/>
            <a:ext cx="8869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8단계 2차 생성  ·  9단계 마무리</a:t>
            </a:r>
          </a:p>
        </p:txBody>
      </p:sp>
      <p:pic>
        <p:nvPicPr>
          <p:cNvPr id="6" name="Picture 5" descr="s8-board.jpg"/>
          <p:cNvPicPr>
            <a:picLocks noChangeAspect="1"/>
          </p:cNvPicPr>
          <p:nvPr/>
        </p:nvPicPr>
        <p:blipFill>
          <a:blip r:embed="rId3"/>
          <a:stretch>
            <a:fillRect/>
          </a:stretch>
        </p:blipFill>
        <p:spPr>
          <a:xfrm>
            <a:off x="451765" y="1188720"/>
            <a:ext cx="5009116" cy="4846320"/>
          </a:xfrm>
          <a:prstGeom prst="rect">
            <a:avLst/>
          </a:prstGeom>
          <a:ln w="9525">
            <a:solidFill>
              <a:srgbClr val="D6D0C6"/>
            </a:solidFill>
          </a:ln>
        </p:spPr>
      </p:pic>
      <p:sp>
        <p:nvSpPr>
          <p:cNvPr id="7" name="TextBox 6"/>
          <p:cNvSpPr txBox="1"/>
          <p:nvPr/>
        </p:nvSpPr>
        <p:spPr>
          <a:xfrm>
            <a:off x="268885" y="6062472"/>
            <a:ext cx="5374876" cy="329184"/>
          </a:xfrm>
          <a:prstGeom prst="rect">
            <a:avLst/>
          </a:prstGeom>
          <a:noFill/>
        </p:spPr>
        <p:txBody>
          <a:bodyPr wrap="square" lIns="36576" tIns="36576" rIns="36576" bIns="36576">
            <a:spAutoFit/>
          </a:bodyPr>
          <a:lstStyle/>
          <a:p>
            <a:pPr algn="ctr"/>
            <a:r>
              <a:rPr sz="1300" b="1">
                <a:solidFill>
                  <a:srgbClr val="1E2A3A"/>
                </a:solidFill>
                <a:latin typeface="맑은 고딕"/>
                <a:ea typeface="맑은 고딕"/>
              </a:rPr>
              <a:t>8단계 전자칠판 · 1차(실제) ↔ 2차(시연 자리표시)</a:t>
            </a:r>
          </a:p>
        </p:txBody>
      </p:sp>
      <p:pic>
        <p:nvPicPr>
          <p:cNvPr id="8" name="Picture 7" descr="s9-student.jpg"/>
          <p:cNvPicPr>
            <a:picLocks noChangeAspect="1"/>
          </p:cNvPicPr>
          <p:nvPr/>
        </p:nvPicPr>
        <p:blipFill>
          <a:blip r:embed="rId4"/>
          <a:stretch>
            <a:fillRect/>
          </a:stretch>
        </p:blipFill>
        <p:spPr>
          <a:xfrm>
            <a:off x="5735201" y="1188720"/>
            <a:ext cx="6020273" cy="4846320"/>
          </a:xfrm>
          <a:prstGeom prst="rect">
            <a:avLst/>
          </a:prstGeom>
          <a:ln w="9525">
            <a:solidFill>
              <a:srgbClr val="D6D0C6"/>
            </a:solidFill>
          </a:ln>
        </p:spPr>
      </p:pic>
      <p:sp>
        <p:nvSpPr>
          <p:cNvPr id="9" name="TextBox 8"/>
          <p:cNvSpPr txBox="1"/>
          <p:nvPr/>
        </p:nvSpPr>
        <p:spPr>
          <a:xfrm>
            <a:off x="5552321" y="6062472"/>
            <a:ext cx="6386033" cy="329184"/>
          </a:xfrm>
          <a:prstGeom prst="rect">
            <a:avLst/>
          </a:prstGeom>
          <a:noFill/>
        </p:spPr>
        <p:txBody>
          <a:bodyPr wrap="square" lIns="36576" tIns="36576" rIns="36576" bIns="36576">
            <a:spAutoFit/>
          </a:bodyPr>
          <a:lstStyle/>
          <a:p>
            <a:pPr algn="ctr"/>
            <a:r>
              <a:rPr sz="1300" b="1">
                <a:solidFill>
                  <a:srgbClr val="1E2A3A"/>
                </a:solidFill>
                <a:latin typeface="맑은 고딕"/>
                <a:ea typeface="맑은 고딕"/>
              </a:rPr>
              <a:t>9단계 학생 화면</a:t>
            </a:r>
          </a:p>
        </p:txBody>
      </p:sp>
      <p:sp>
        <p:nvSpPr>
          <p:cNvPr id="10" name="TextBox 9"/>
          <p:cNvSpPr txBox="1"/>
          <p:nvPr/>
        </p:nvSpPr>
        <p:spPr>
          <a:xfrm>
            <a:off x="411480" y="6510528"/>
            <a:ext cx="11384280" cy="274320"/>
          </a:xfrm>
          <a:prstGeom prst="rect">
            <a:avLst/>
          </a:prstGeom>
          <a:noFill/>
        </p:spPr>
        <p:txBody>
          <a:bodyPr wrap="square" lIns="36576" tIns="36576" rIns="36576" bIns="36576">
            <a:spAutoFit/>
          </a:bodyPr>
          <a:lstStyle/>
          <a:p>
            <a:r>
              <a:rPr sz="1000" b="0">
                <a:solidFill>
                  <a:srgbClr val="8A847D"/>
                </a:solidFill>
                <a:latin typeface="맑은 고딕"/>
                <a:ea typeface="맑은 고딕"/>
              </a:rPr>
              <a:t>시연 데이터 — 받은 요소·고친 문장·2차 그림·마무리 글은 앱의 시연 내용입니다 (원작, 3단계 문장, 1차 그림, 5단계 표시는 6-1반 실제 기록)</a:t>
            </a:r>
          </a:p>
        </p:txBody>
      </p:sp>
      <p:sp>
        <p:nvSpPr>
          <p:cNvPr id="11" name="Rounded Rectangle 10"/>
          <p:cNvSpPr/>
          <p:nvPr/>
        </p:nvSpPr>
        <p:spPr>
          <a:xfrm>
            <a:off x="9966960" y="384048"/>
            <a:ext cx="1828800" cy="438912"/>
          </a:xfrm>
          <a:prstGeom prst="roundRect">
            <a:avLst>
              <a:gd name="adj" fmla="val 6000"/>
            </a:avLst>
          </a:prstGeom>
          <a:solidFill>
            <a:srgbClr val="1E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966960" y="402336"/>
            <a:ext cx="1828800" cy="402336"/>
          </a:xfrm>
          <a:prstGeom prst="rect">
            <a:avLst/>
          </a:prstGeom>
          <a:noFill/>
        </p:spPr>
        <p:txBody>
          <a:bodyPr wrap="square" lIns="36576" tIns="36576" rIns="36576" bIns="36576" anchor="ctr">
            <a:spAutoFit/>
          </a:bodyPr>
          <a:lstStyle/>
          <a:p>
            <a:pPr algn="ctr"/>
            <a:r>
              <a:rPr sz="1500" b="1">
                <a:solidFill>
                  <a:srgbClr val="FFFFFF"/>
                </a:solidFill>
                <a:latin typeface="맑은 고딕"/>
                <a:ea typeface="맑은 고딕"/>
              </a:rPr>
              <a:t>시연 데이터</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실제 결과  ·  5교시 6-1반(제 수업) 결과 파일 ART61  ·  10.21 16:00 저장</a:t>
            </a:r>
          </a:p>
        </p:txBody>
      </p:sp>
      <p:sp>
        <p:nvSpPr>
          <p:cNvPr id="5" name="Text 2"/>
          <p:cNvSpPr/>
          <p:nvPr/>
        </p:nvSpPr>
        <p:spPr>
          <a:xfrm>
            <a:off x="502920" y="530352"/>
            <a:ext cx="11155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1단계  ·  「모나리자」를 보고 쓴 한 줄</a:t>
            </a:r>
          </a:p>
        </p:txBody>
      </p:sp>
      <p:pic>
        <p:nvPicPr>
          <p:cNvPr id="6" name="Picture 5" descr="orig_mona-lisa.jpg"/>
          <p:cNvPicPr>
            <a:picLocks noChangeAspect="1"/>
          </p:cNvPicPr>
          <p:nvPr/>
        </p:nvPicPr>
        <p:blipFill>
          <a:blip r:embed="rId3"/>
          <a:stretch>
            <a:fillRect/>
          </a:stretch>
        </p:blipFill>
        <p:spPr>
          <a:xfrm>
            <a:off x="432707" y="1234440"/>
            <a:ext cx="3066505" cy="4572000"/>
          </a:xfrm>
          <a:prstGeom prst="rect">
            <a:avLst/>
          </a:prstGeom>
          <a:ln w="9525">
            <a:solidFill>
              <a:srgbClr val="D6D0C6"/>
            </a:solidFill>
          </a:ln>
        </p:spPr>
      </p:pic>
      <p:sp>
        <p:nvSpPr>
          <p:cNvPr id="7" name="TextBox 6"/>
          <p:cNvSpPr txBox="1"/>
          <p:nvPr/>
        </p:nvSpPr>
        <p:spPr>
          <a:xfrm>
            <a:off x="411480" y="5852160"/>
            <a:ext cx="3108960" cy="320040"/>
          </a:xfrm>
          <a:prstGeom prst="rect">
            <a:avLst/>
          </a:prstGeom>
          <a:noFill/>
        </p:spPr>
        <p:txBody>
          <a:bodyPr wrap="square" lIns="36576" tIns="36576" rIns="36576" bIns="36576">
            <a:spAutoFit/>
          </a:bodyPr>
          <a:lstStyle/>
          <a:p>
            <a:r>
              <a:rPr sz="1200" b="1">
                <a:solidFill>
                  <a:srgbClr val="B4532A"/>
                </a:solidFill>
                <a:latin typeface="맑은 고딕"/>
                <a:ea typeface="맑은 고딕"/>
              </a:rPr>
              <a:t>원작 </a:t>
            </a:r>
            <a:r>
              <a:rPr sz="1200" b="0">
                <a:solidFill>
                  <a:srgbClr val="57534E"/>
                </a:solidFill>
                <a:latin typeface="맑은 고딕"/>
                <a:ea typeface="맑은 고딕"/>
              </a:rPr>
              <a:t>「모나리자」</a:t>
            </a:r>
          </a:p>
        </p:txBody>
      </p:sp>
      <p:pic>
        <p:nvPicPr>
          <p:cNvPr id="8" name="Picture 7" descr="art_06.jpg"/>
          <p:cNvPicPr>
            <a:picLocks noChangeAspect="1"/>
          </p:cNvPicPr>
          <p:nvPr/>
        </p:nvPicPr>
        <p:blipFill>
          <a:blip r:embed="rId4"/>
          <a:stretch>
            <a:fillRect/>
          </a:stretch>
        </p:blipFill>
        <p:spPr>
          <a:xfrm>
            <a:off x="3794760" y="1234440"/>
            <a:ext cx="2240280" cy="2240280"/>
          </a:xfrm>
          <a:prstGeom prst="rect">
            <a:avLst/>
          </a:prstGeom>
          <a:ln w="9525">
            <a:solidFill>
              <a:srgbClr val="D6D0C6"/>
            </a:solidFill>
          </a:ln>
        </p:spPr>
      </p:pic>
      <p:sp>
        <p:nvSpPr>
          <p:cNvPr id="9" name="TextBox 8"/>
          <p:cNvSpPr txBox="1"/>
          <p:nvPr/>
        </p:nvSpPr>
        <p:spPr>
          <a:xfrm>
            <a:off x="6263640" y="1234440"/>
            <a:ext cx="5532120" cy="365760"/>
          </a:xfrm>
          <a:prstGeom prst="rect">
            <a:avLst/>
          </a:prstGeom>
          <a:noFill/>
        </p:spPr>
        <p:txBody>
          <a:bodyPr wrap="square" lIns="36576" tIns="36576" rIns="36576" bIns="36576">
            <a:spAutoFit/>
          </a:bodyPr>
          <a:lstStyle/>
          <a:p>
            <a:r>
              <a:rPr sz="1300" b="1">
                <a:solidFill>
                  <a:srgbClr val="B4532A"/>
                </a:solidFill>
                <a:latin typeface="맑은 고딕"/>
                <a:ea typeface="맑은 고딕"/>
              </a:rPr>
              <a:t>2모둠 학생의 문장  →  AI 그림</a:t>
            </a:r>
          </a:p>
        </p:txBody>
      </p:sp>
      <p:sp>
        <p:nvSpPr>
          <p:cNvPr id="10" name="TextBox 9"/>
          <p:cNvSpPr txBox="1"/>
          <p:nvPr/>
        </p:nvSpPr>
        <p:spPr>
          <a:xfrm>
            <a:off x="6263640" y="1600200"/>
            <a:ext cx="5532120" cy="1874519"/>
          </a:xfrm>
          <a:prstGeom prst="rect">
            <a:avLst/>
          </a:prstGeom>
          <a:noFill/>
        </p:spPr>
        <p:txBody>
          <a:bodyPr wrap="square" lIns="36576" tIns="36576" rIns="36576" bIns="36576">
            <a:spAutoFit/>
          </a:bodyPr>
          <a:lstStyle/>
          <a:p>
            <a:r>
              <a:rPr sz="2200" b="1">
                <a:solidFill>
                  <a:srgbClr val="1C1917"/>
                </a:solidFill>
                <a:latin typeface="맑은 고딕"/>
                <a:ea typeface="맑은 고딕"/>
              </a:rPr>
              <a:t>“몸은 약간 대각선을 향해 있지만 눈은 정면을 바라보고 있다.”</a:t>
            </a:r>
          </a:p>
        </p:txBody>
      </p:sp>
      <p:pic>
        <p:nvPicPr>
          <p:cNvPr id="11" name="Picture 10" descr="art_22.jpg"/>
          <p:cNvPicPr>
            <a:picLocks noChangeAspect="1"/>
          </p:cNvPicPr>
          <p:nvPr/>
        </p:nvPicPr>
        <p:blipFill>
          <a:blip r:embed="rId5"/>
          <a:stretch>
            <a:fillRect/>
          </a:stretch>
        </p:blipFill>
        <p:spPr>
          <a:xfrm>
            <a:off x="3794760" y="3611880"/>
            <a:ext cx="2240280" cy="2240280"/>
          </a:xfrm>
          <a:prstGeom prst="rect">
            <a:avLst/>
          </a:prstGeom>
          <a:ln w="9525">
            <a:solidFill>
              <a:srgbClr val="D6D0C6"/>
            </a:solidFill>
          </a:ln>
        </p:spPr>
      </p:pic>
      <p:sp>
        <p:nvSpPr>
          <p:cNvPr id="12" name="TextBox 11"/>
          <p:cNvSpPr txBox="1"/>
          <p:nvPr/>
        </p:nvSpPr>
        <p:spPr>
          <a:xfrm>
            <a:off x="6263640" y="3611880"/>
            <a:ext cx="5532120" cy="365760"/>
          </a:xfrm>
          <a:prstGeom prst="rect">
            <a:avLst/>
          </a:prstGeom>
          <a:noFill/>
        </p:spPr>
        <p:txBody>
          <a:bodyPr wrap="square" lIns="36576" tIns="36576" rIns="36576" bIns="36576">
            <a:spAutoFit/>
          </a:bodyPr>
          <a:lstStyle/>
          <a:p>
            <a:r>
              <a:rPr sz="1300" b="1">
                <a:solidFill>
                  <a:srgbClr val="B4532A"/>
                </a:solidFill>
                <a:latin typeface="맑은 고딕"/>
                <a:ea typeface="맑은 고딕"/>
              </a:rPr>
              <a:t>6모둠 학생의 문장  →  AI 그림</a:t>
            </a:r>
          </a:p>
        </p:txBody>
      </p:sp>
      <p:sp>
        <p:nvSpPr>
          <p:cNvPr id="13" name="TextBox 12"/>
          <p:cNvSpPr txBox="1"/>
          <p:nvPr/>
        </p:nvSpPr>
        <p:spPr>
          <a:xfrm>
            <a:off x="6263640" y="3977640"/>
            <a:ext cx="5532120" cy="1874519"/>
          </a:xfrm>
          <a:prstGeom prst="rect">
            <a:avLst/>
          </a:prstGeom>
          <a:noFill/>
        </p:spPr>
        <p:txBody>
          <a:bodyPr wrap="square" lIns="36576" tIns="36576" rIns="36576" bIns="36576">
            <a:spAutoFit/>
          </a:bodyPr>
          <a:lstStyle/>
          <a:p>
            <a:r>
              <a:rPr sz="2200" b="1">
                <a:solidFill>
                  <a:srgbClr val="1C1917"/>
                </a:solidFill>
                <a:latin typeface="맑은 고딕"/>
                <a:ea typeface="맑은 고딕"/>
              </a:rPr>
              <a:t>“신비로운 분위기의 초록/푸른 빛깔의 산과 호수가 뒤에 있고 중앙에 갈색 옷을 입고 슬며시 웃고 있는 여인이있다.”</a:t>
            </a:r>
          </a:p>
        </p:txBody>
      </p:sp>
      <p:sp>
        <p:nvSpPr>
          <p:cNvPr id="14" name="TextBox 13"/>
          <p:cNvSpPr txBox="1"/>
          <p:nvPr/>
        </p:nvSpPr>
        <p:spPr>
          <a:xfrm>
            <a:off x="411480" y="6263640"/>
            <a:ext cx="11384280" cy="320040"/>
          </a:xfrm>
          <a:prstGeom prst="rect">
            <a:avLst/>
          </a:prstGeom>
          <a:noFill/>
        </p:spPr>
        <p:txBody>
          <a:bodyPr wrap="square" lIns="36576" tIns="36576" rIns="36576" bIns="36576">
            <a:spAutoFit/>
          </a:bodyPr>
          <a:lstStyle/>
          <a:p>
            <a:r>
              <a:rPr sz="1100" b="0">
                <a:solidFill>
                  <a:srgbClr val="8A847D"/>
                </a:solidFill>
                <a:latin typeface="맑은 고딕"/>
                <a:ea typeface="맑은 고딕"/>
              </a:rPr>
              <a:t>6-1반 실제 기록 · 학생 이름은 지웠고 문장은 쓴 그대로입니다 · 1단계 문장 21명, 개인 그림 19명 분이 남아 있습니다</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실제 결과  ·  6-1반 ART61  ·  3모둠</a:t>
            </a:r>
          </a:p>
        </p:txBody>
      </p:sp>
      <p:sp>
        <p:nvSpPr>
          <p:cNvPr id="5" name="Text 2"/>
          <p:cNvSpPr/>
          <p:nvPr/>
        </p:nvSpPr>
        <p:spPr>
          <a:xfrm>
            <a:off x="502920" y="530352"/>
            <a:ext cx="11155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3모둠이 쓴 감상 문장  ·  「가나가와의 거대한 파도」</a:t>
            </a:r>
          </a:p>
        </p:txBody>
      </p:sp>
      <p:sp>
        <p:nvSpPr>
          <p:cNvPr id="6" name="Rounded Rectangle 5"/>
          <p:cNvSpPr/>
          <p:nvPr/>
        </p:nvSpPr>
        <p:spPr>
          <a:xfrm>
            <a:off x="411480" y="1188720"/>
            <a:ext cx="3566160" cy="246888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orig_great-wave.jpg"/>
          <p:cNvPicPr>
            <a:picLocks noChangeAspect="1"/>
          </p:cNvPicPr>
          <p:nvPr/>
        </p:nvPicPr>
        <p:blipFill>
          <a:blip r:embed="rId3"/>
          <a:stretch>
            <a:fillRect/>
          </a:stretch>
        </p:blipFill>
        <p:spPr>
          <a:xfrm>
            <a:off x="457200" y="1255871"/>
            <a:ext cx="3474719" cy="2334577"/>
          </a:xfrm>
          <a:prstGeom prst="rect">
            <a:avLst/>
          </a:prstGeom>
          <a:ln w="9525">
            <a:solidFill>
              <a:srgbClr val="D6D0C6"/>
            </a:solidFill>
          </a:ln>
        </p:spPr>
      </p:pic>
      <p:sp>
        <p:nvSpPr>
          <p:cNvPr id="8" name="TextBox 7"/>
          <p:cNvSpPr txBox="1"/>
          <p:nvPr/>
        </p:nvSpPr>
        <p:spPr>
          <a:xfrm>
            <a:off x="411480" y="3657600"/>
            <a:ext cx="3566160" cy="292608"/>
          </a:xfrm>
          <a:prstGeom prst="rect">
            <a:avLst/>
          </a:prstGeom>
          <a:noFill/>
        </p:spPr>
        <p:txBody>
          <a:bodyPr wrap="square" lIns="36576" tIns="36576" rIns="36576" bIns="36576">
            <a:spAutoFit/>
          </a:bodyPr>
          <a:lstStyle/>
          <a:p>
            <a:r>
              <a:rPr sz="1200" b="1">
                <a:solidFill>
                  <a:srgbClr val="B4532A"/>
                </a:solidFill>
                <a:latin typeface="맑은 고딕"/>
                <a:ea typeface="맑은 고딕"/>
              </a:rPr>
              <a:t>원작</a:t>
            </a:r>
          </a:p>
        </p:txBody>
      </p:sp>
      <p:sp>
        <p:nvSpPr>
          <p:cNvPr id="9" name="Rounded Rectangle 8"/>
          <p:cNvSpPr/>
          <p:nvPr/>
        </p:nvSpPr>
        <p:spPr>
          <a:xfrm>
            <a:off x="411480" y="3977639"/>
            <a:ext cx="3566160" cy="246888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art_38.jpg"/>
          <p:cNvPicPr>
            <a:picLocks noChangeAspect="1"/>
          </p:cNvPicPr>
          <p:nvPr/>
        </p:nvPicPr>
        <p:blipFill>
          <a:blip r:embed="rId4"/>
          <a:stretch>
            <a:fillRect/>
          </a:stretch>
        </p:blipFill>
        <p:spPr>
          <a:xfrm>
            <a:off x="1005839" y="4023360"/>
            <a:ext cx="2377440" cy="2377440"/>
          </a:xfrm>
          <a:prstGeom prst="rect">
            <a:avLst/>
          </a:prstGeom>
          <a:ln w="9525">
            <a:solidFill>
              <a:srgbClr val="D6D0C6"/>
            </a:solidFill>
          </a:ln>
        </p:spPr>
      </p:pic>
      <p:sp>
        <p:nvSpPr>
          <p:cNvPr id="11" name="TextBox 10"/>
          <p:cNvSpPr txBox="1"/>
          <p:nvPr/>
        </p:nvSpPr>
        <p:spPr>
          <a:xfrm>
            <a:off x="411480" y="6446520"/>
            <a:ext cx="3566160" cy="292608"/>
          </a:xfrm>
          <a:prstGeom prst="rect">
            <a:avLst/>
          </a:prstGeom>
          <a:noFill/>
        </p:spPr>
        <p:txBody>
          <a:bodyPr wrap="square" lIns="36576" tIns="36576" rIns="36576" bIns="36576">
            <a:spAutoFit/>
          </a:bodyPr>
          <a:lstStyle/>
          <a:p>
            <a:r>
              <a:rPr sz="1200" b="1">
                <a:solidFill>
                  <a:srgbClr val="B4532A"/>
                </a:solidFill>
                <a:latin typeface="맑은 고딕"/>
                <a:ea typeface="맑은 고딕"/>
              </a:rPr>
              <a:t>4단계 1차 그림  </a:t>
            </a:r>
            <a:r>
              <a:rPr sz="1200" b="0">
                <a:solidFill>
                  <a:srgbClr val="57534E"/>
                </a:solidFill>
                <a:latin typeface="맑은 고딕"/>
                <a:ea typeface="맑은 고딕"/>
              </a:rPr>
              <a:t>모둠 대표</a:t>
            </a:r>
          </a:p>
        </p:txBody>
      </p:sp>
      <p:sp>
        <p:nvSpPr>
          <p:cNvPr id="12" name="Rounded Rectangle 11"/>
          <p:cNvSpPr/>
          <p:nvPr/>
        </p:nvSpPr>
        <p:spPr>
          <a:xfrm>
            <a:off x="4206240" y="1188720"/>
            <a:ext cx="7589520" cy="3886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434840" y="1280160"/>
            <a:ext cx="7223760" cy="365760"/>
          </a:xfrm>
          <a:prstGeom prst="rect">
            <a:avLst/>
          </a:prstGeom>
          <a:noFill/>
        </p:spPr>
        <p:txBody>
          <a:bodyPr wrap="square" lIns="36576" tIns="36576" rIns="36576" bIns="36576">
            <a:spAutoFit/>
          </a:bodyPr>
          <a:lstStyle/>
          <a:p>
            <a:r>
              <a:rPr sz="1200" b="1">
                <a:solidFill>
                  <a:srgbClr val="8A847D"/>
                </a:solidFill>
                <a:latin typeface="맑은 고딕"/>
                <a:ea typeface="맑은 고딕"/>
              </a:rPr>
              <a:t>모둠이 모아 쓴 감상 요소(조형요소·원리)  (모둠원 4명 · 쓴 그대로)</a:t>
            </a:r>
          </a:p>
        </p:txBody>
      </p:sp>
      <p:sp>
        <p:nvSpPr>
          <p:cNvPr id="14" name="TextBox 13"/>
          <p:cNvSpPr txBox="1"/>
          <p:nvPr/>
        </p:nvSpPr>
        <p:spPr>
          <a:xfrm>
            <a:off x="4434840" y="1645920"/>
            <a:ext cx="7223760" cy="3383280"/>
          </a:xfrm>
          <a:prstGeom prst="rect">
            <a:avLst/>
          </a:prstGeom>
          <a:noFill/>
        </p:spPr>
        <p:txBody>
          <a:bodyPr wrap="square" lIns="36576" tIns="36576" rIns="36576" bIns="36576">
            <a:spAutoFit/>
          </a:bodyPr>
          <a:lstStyle/>
          <a:p>
            <a:r>
              <a:rPr sz="2400" b="1">
                <a:solidFill>
                  <a:srgbClr val="1E2A3A"/>
                </a:solidFill>
                <a:latin typeface="맑은 고딕"/>
                <a:ea typeface="맑은 고딕"/>
              </a:rPr>
              <a:t>“소용돌이 선을 사용하였고 질감이 거칠다 / 바다에서 거대한 파도가 치고 있고 왼쪽에서 오른쪽으로 치고 일본풍 분위기를 주고 있음 / 파도가 몰아치고 있는데 큰 파도가 왼쪽에서 있고 배두척은 오른쪽 앞 뒤에 있어 / 색은 주로 파란색을 쓴 것 같고,명함은 하나의 광원을 나타냈어.”</a:t>
            </a:r>
          </a:p>
        </p:txBody>
      </p:sp>
      <p:sp>
        <p:nvSpPr>
          <p:cNvPr id="15" name="Rounded Rectangle 14"/>
          <p:cNvSpPr/>
          <p:nvPr/>
        </p:nvSpPr>
        <p:spPr>
          <a:xfrm>
            <a:off x="4206240" y="5212080"/>
            <a:ext cx="2414016" cy="1234440"/>
          </a:xfrm>
          <a:prstGeom prst="roundRect">
            <a:avLst>
              <a:gd name="adj" fmla="val 6000"/>
            </a:avLst>
          </a:prstGeom>
          <a:solidFill>
            <a:srgbClr val="1E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315968" y="5257800"/>
            <a:ext cx="2240280" cy="320040"/>
          </a:xfrm>
          <a:prstGeom prst="rect">
            <a:avLst/>
          </a:prstGeom>
          <a:noFill/>
        </p:spPr>
        <p:txBody>
          <a:bodyPr wrap="square" lIns="36576" tIns="36576" rIns="36576" bIns="36576">
            <a:spAutoFit/>
          </a:bodyPr>
          <a:lstStyle/>
          <a:p>
            <a:r>
              <a:rPr sz="1050" b="0">
                <a:solidFill>
                  <a:srgbClr val="D8D2CA"/>
                </a:solidFill>
                <a:latin typeface="맑은 고딕"/>
                <a:ea typeface="맑은 고딕"/>
              </a:rPr>
              <a:t>○  원작엔 있는데 문장에 빠진 요소</a:t>
            </a:r>
          </a:p>
        </p:txBody>
      </p:sp>
      <p:sp>
        <p:nvSpPr>
          <p:cNvPr id="17" name="TextBox 16"/>
          <p:cNvSpPr txBox="1"/>
          <p:nvPr/>
        </p:nvSpPr>
        <p:spPr>
          <a:xfrm>
            <a:off x="4315968" y="5577840"/>
            <a:ext cx="2240280" cy="731520"/>
          </a:xfrm>
          <a:prstGeom prst="rect">
            <a:avLst/>
          </a:prstGeom>
          <a:noFill/>
        </p:spPr>
        <p:txBody>
          <a:bodyPr wrap="square" lIns="36576" tIns="36576" rIns="36576" bIns="36576">
            <a:spAutoFit/>
          </a:bodyPr>
          <a:lstStyle/>
          <a:p>
            <a:r>
              <a:rPr sz="2400" b="1">
                <a:solidFill>
                  <a:srgbClr val="FFFFFF"/>
                </a:solidFill>
                <a:latin typeface="맑은 고딕"/>
                <a:ea typeface="맑은 고딕"/>
              </a:rPr>
              <a:t>선·형태</a:t>
            </a:r>
          </a:p>
        </p:txBody>
      </p:sp>
      <p:sp>
        <p:nvSpPr>
          <p:cNvPr id="18" name="Rounded Rectangle 17"/>
          <p:cNvSpPr/>
          <p:nvPr/>
        </p:nvSpPr>
        <p:spPr>
          <a:xfrm>
            <a:off x="6793992" y="5212080"/>
            <a:ext cx="2414016" cy="1234440"/>
          </a:xfrm>
          <a:prstGeom prst="roundRect">
            <a:avLst>
              <a:gd name="adj" fmla="val 6000"/>
            </a:avLst>
          </a:prstGeom>
          <a:solidFill>
            <a:srgbClr val="EFE8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903720" y="5257800"/>
            <a:ext cx="2240280" cy="320040"/>
          </a:xfrm>
          <a:prstGeom prst="rect">
            <a:avLst/>
          </a:prstGeom>
          <a:noFill/>
        </p:spPr>
        <p:txBody>
          <a:bodyPr wrap="square" lIns="36576" tIns="36576" rIns="36576" bIns="36576">
            <a:spAutoFit/>
          </a:bodyPr>
          <a:lstStyle/>
          <a:p>
            <a:r>
              <a:rPr sz="1050" b="0">
                <a:solidFill>
                  <a:srgbClr val="57534E"/>
                </a:solidFill>
                <a:latin typeface="맑은 고딕"/>
                <a:ea typeface="맑은 고딕"/>
              </a:rPr>
              <a:t>△  문장엔 있는데 그림에 빠진 요소</a:t>
            </a:r>
          </a:p>
        </p:txBody>
      </p:sp>
      <p:sp>
        <p:nvSpPr>
          <p:cNvPr id="20" name="TextBox 19"/>
          <p:cNvSpPr txBox="1"/>
          <p:nvPr/>
        </p:nvSpPr>
        <p:spPr>
          <a:xfrm>
            <a:off x="6903720" y="5577840"/>
            <a:ext cx="2240280" cy="731520"/>
          </a:xfrm>
          <a:prstGeom prst="rect">
            <a:avLst/>
          </a:prstGeom>
          <a:noFill/>
        </p:spPr>
        <p:txBody>
          <a:bodyPr wrap="square" lIns="36576" tIns="36576" rIns="36576" bIns="36576">
            <a:spAutoFit/>
          </a:bodyPr>
          <a:lstStyle/>
          <a:p>
            <a:r>
              <a:rPr sz="1800" b="1">
                <a:solidFill>
                  <a:srgbClr val="8A847D"/>
                </a:solidFill>
                <a:latin typeface="맑은 고딕"/>
                <a:ea typeface="맑은 고딕"/>
              </a:rPr>
              <a:t>없음</a:t>
            </a:r>
          </a:p>
        </p:txBody>
      </p:sp>
      <p:sp>
        <p:nvSpPr>
          <p:cNvPr id="21" name="Rounded Rectangle 20"/>
          <p:cNvSpPr/>
          <p:nvPr/>
        </p:nvSpPr>
        <p:spPr>
          <a:xfrm>
            <a:off x="9381744" y="5212080"/>
            <a:ext cx="2414016" cy="1234440"/>
          </a:xfrm>
          <a:prstGeom prst="roundRect">
            <a:avLst>
              <a:gd name="adj" fmla="val 6000"/>
            </a:avLst>
          </a:prstGeom>
          <a:solidFill>
            <a:srgbClr val="EFE8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491472" y="5257800"/>
            <a:ext cx="2240280" cy="320040"/>
          </a:xfrm>
          <a:prstGeom prst="rect">
            <a:avLst/>
          </a:prstGeom>
          <a:noFill/>
        </p:spPr>
        <p:txBody>
          <a:bodyPr wrap="square" lIns="36576" tIns="36576" rIns="36576" bIns="36576">
            <a:spAutoFit/>
          </a:bodyPr>
          <a:lstStyle/>
          <a:p>
            <a:r>
              <a:rPr sz="1050" b="0">
                <a:solidFill>
                  <a:srgbClr val="57534E"/>
                </a:solidFill>
                <a:latin typeface="맑은 고딕"/>
                <a:ea typeface="맑은 고딕"/>
              </a:rPr>
              <a:t>/  2차 그림에서 다시 보인 요소</a:t>
            </a:r>
          </a:p>
        </p:txBody>
      </p:sp>
      <p:sp>
        <p:nvSpPr>
          <p:cNvPr id="23" name="TextBox 22"/>
          <p:cNvSpPr txBox="1"/>
          <p:nvPr/>
        </p:nvSpPr>
        <p:spPr>
          <a:xfrm>
            <a:off x="9491472" y="5577840"/>
            <a:ext cx="2240280" cy="731520"/>
          </a:xfrm>
          <a:prstGeom prst="rect">
            <a:avLst/>
          </a:prstGeom>
          <a:noFill/>
        </p:spPr>
        <p:txBody>
          <a:bodyPr wrap="square" lIns="36576" tIns="36576" rIns="36576" bIns="36576">
            <a:spAutoFit/>
          </a:bodyPr>
          <a:lstStyle/>
          <a:p>
            <a:r>
              <a:rPr sz="1800" b="1">
                <a:solidFill>
                  <a:srgbClr val="8A847D"/>
                </a:solidFill>
                <a:latin typeface="맑은 고딕"/>
                <a:ea typeface="맑은 고딕"/>
              </a:rPr>
              <a:t>기록 없음</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실제 결과  ·  6-1반 ART61  ·  5모둠</a:t>
            </a:r>
          </a:p>
        </p:txBody>
      </p:sp>
      <p:sp>
        <p:nvSpPr>
          <p:cNvPr id="5" name="Text 2"/>
          <p:cNvSpPr/>
          <p:nvPr/>
        </p:nvSpPr>
        <p:spPr>
          <a:xfrm>
            <a:off x="502920" y="530352"/>
            <a:ext cx="11155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5모둠이 쓴 감상 문장  ·  「초충도 - 수박과 들쥐」</a:t>
            </a:r>
          </a:p>
        </p:txBody>
      </p:sp>
      <p:sp>
        <p:nvSpPr>
          <p:cNvPr id="6" name="Rounded Rectangle 5"/>
          <p:cNvSpPr/>
          <p:nvPr/>
        </p:nvSpPr>
        <p:spPr>
          <a:xfrm>
            <a:off x="411480" y="1188720"/>
            <a:ext cx="3566160" cy="246888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orig_chaochungdo-shin.jpg"/>
          <p:cNvPicPr>
            <a:picLocks noChangeAspect="1"/>
          </p:cNvPicPr>
          <p:nvPr/>
        </p:nvPicPr>
        <p:blipFill>
          <a:blip r:embed="rId3"/>
          <a:stretch>
            <a:fillRect/>
          </a:stretch>
        </p:blipFill>
        <p:spPr>
          <a:xfrm>
            <a:off x="1292231" y="1234440"/>
            <a:ext cx="1804657" cy="2377440"/>
          </a:xfrm>
          <a:prstGeom prst="rect">
            <a:avLst/>
          </a:prstGeom>
          <a:ln w="9525">
            <a:solidFill>
              <a:srgbClr val="D6D0C6"/>
            </a:solidFill>
          </a:ln>
        </p:spPr>
      </p:pic>
      <p:sp>
        <p:nvSpPr>
          <p:cNvPr id="8" name="TextBox 7"/>
          <p:cNvSpPr txBox="1"/>
          <p:nvPr/>
        </p:nvSpPr>
        <p:spPr>
          <a:xfrm>
            <a:off x="411480" y="3657600"/>
            <a:ext cx="3566160" cy="292608"/>
          </a:xfrm>
          <a:prstGeom prst="rect">
            <a:avLst/>
          </a:prstGeom>
          <a:noFill/>
        </p:spPr>
        <p:txBody>
          <a:bodyPr wrap="square" lIns="36576" tIns="36576" rIns="36576" bIns="36576">
            <a:spAutoFit/>
          </a:bodyPr>
          <a:lstStyle/>
          <a:p>
            <a:r>
              <a:rPr sz="1200" b="1">
                <a:solidFill>
                  <a:srgbClr val="B4532A"/>
                </a:solidFill>
                <a:latin typeface="맑은 고딕"/>
                <a:ea typeface="맑은 고딕"/>
              </a:rPr>
              <a:t>원작</a:t>
            </a:r>
          </a:p>
        </p:txBody>
      </p:sp>
      <p:sp>
        <p:nvSpPr>
          <p:cNvPr id="9" name="Rounded Rectangle 8"/>
          <p:cNvSpPr/>
          <p:nvPr/>
        </p:nvSpPr>
        <p:spPr>
          <a:xfrm>
            <a:off x="411480" y="3977639"/>
            <a:ext cx="3566160" cy="246888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art_47.jpg"/>
          <p:cNvPicPr>
            <a:picLocks noChangeAspect="1"/>
          </p:cNvPicPr>
          <p:nvPr/>
        </p:nvPicPr>
        <p:blipFill>
          <a:blip r:embed="rId4"/>
          <a:stretch>
            <a:fillRect/>
          </a:stretch>
        </p:blipFill>
        <p:spPr>
          <a:xfrm>
            <a:off x="1005839" y="4023360"/>
            <a:ext cx="2377440" cy="2377440"/>
          </a:xfrm>
          <a:prstGeom prst="rect">
            <a:avLst/>
          </a:prstGeom>
          <a:ln w="9525">
            <a:solidFill>
              <a:srgbClr val="D6D0C6"/>
            </a:solidFill>
          </a:ln>
        </p:spPr>
      </p:pic>
      <p:sp>
        <p:nvSpPr>
          <p:cNvPr id="11" name="TextBox 10"/>
          <p:cNvSpPr txBox="1"/>
          <p:nvPr/>
        </p:nvSpPr>
        <p:spPr>
          <a:xfrm>
            <a:off x="411480" y="6446520"/>
            <a:ext cx="3566160" cy="292608"/>
          </a:xfrm>
          <a:prstGeom prst="rect">
            <a:avLst/>
          </a:prstGeom>
          <a:noFill/>
        </p:spPr>
        <p:txBody>
          <a:bodyPr wrap="square" lIns="36576" tIns="36576" rIns="36576" bIns="36576">
            <a:spAutoFit/>
          </a:bodyPr>
          <a:lstStyle/>
          <a:p>
            <a:r>
              <a:rPr sz="1200" b="1">
                <a:solidFill>
                  <a:srgbClr val="B4532A"/>
                </a:solidFill>
                <a:latin typeface="맑은 고딕"/>
                <a:ea typeface="맑은 고딕"/>
              </a:rPr>
              <a:t>4단계 1차 그림  </a:t>
            </a:r>
            <a:r>
              <a:rPr sz="1200" b="0">
                <a:solidFill>
                  <a:srgbClr val="57534E"/>
                </a:solidFill>
                <a:latin typeface="맑은 고딕"/>
                <a:ea typeface="맑은 고딕"/>
              </a:rPr>
              <a:t>모둠 대표</a:t>
            </a:r>
          </a:p>
        </p:txBody>
      </p:sp>
      <p:sp>
        <p:nvSpPr>
          <p:cNvPr id="12" name="Rounded Rectangle 11"/>
          <p:cNvSpPr/>
          <p:nvPr/>
        </p:nvSpPr>
        <p:spPr>
          <a:xfrm>
            <a:off x="4206240" y="1188720"/>
            <a:ext cx="7589520" cy="3886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434840" y="1280160"/>
            <a:ext cx="7223760" cy="365760"/>
          </a:xfrm>
          <a:prstGeom prst="rect">
            <a:avLst/>
          </a:prstGeom>
          <a:noFill/>
        </p:spPr>
        <p:txBody>
          <a:bodyPr wrap="square" lIns="36576" tIns="36576" rIns="36576" bIns="36576">
            <a:spAutoFit/>
          </a:bodyPr>
          <a:lstStyle/>
          <a:p>
            <a:r>
              <a:rPr sz="1200" b="1">
                <a:solidFill>
                  <a:srgbClr val="8A847D"/>
                </a:solidFill>
                <a:latin typeface="맑은 고딕"/>
                <a:ea typeface="맑은 고딕"/>
              </a:rPr>
              <a:t>모둠이 모아 쓴 감상 요소(조형요소·원리)  (모둠원 4명 · 쓴 그대로)</a:t>
            </a:r>
          </a:p>
        </p:txBody>
      </p:sp>
      <p:sp>
        <p:nvSpPr>
          <p:cNvPr id="14" name="TextBox 13"/>
          <p:cNvSpPr txBox="1"/>
          <p:nvPr/>
        </p:nvSpPr>
        <p:spPr>
          <a:xfrm>
            <a:off x="4434840" y="1645920"/>
            <a:ext cx="7223760" cy="3383280"/>
          </a:xfrm>
          <a:prstGeom prst="rect">
            <a:avLst/>
          </a:prstGeom>
          <a:noFill/>
        </p:spPr>
        <p:txBody>
          <a:bodyPr wrap="square" lIns="36576" tIns="36576" rIns="36576" bIns="36576">
            <a:spAutoFit/>
          </a:bodyPr>
          <a:lstStyle/>
          <a:p>
            <a:r>
              <a:rPr sz="2400" b="1">
                <a:solidFill>
                  <a:srgbClr val="1E2A3A"/>
                </a:solidFill>
                <a:latin typeface="맑은 고딕"/>
                <a:ea typeface="맑은 고딕"/>
              </a:rPr>
              <a:t>“수박이 가운데 밑에있고 또 다른 조금 더 작은 수박이 오른쪽 끝에 있어. 그 가운데 수박은 밑에가 뚫려서 그 빨간 과육이랑 씨가 보이고 주변엔 수박 식물들이 있고 핫핑크색 꽃이 조금씩 있어 그리고 수박 앞 들쥐 2마리가 수박을 먹고 있어 그리고 위쪽에선 나비 2마리가 날아다녀 그리고 배경 종이는 누런색이야.”</a:t>
            </a:r>
          </a:p>
        </p:txBody>
      </p:sp>
      <p:sp>
        <p:nvSpPr>
          <p:cNvPr id="15" name="Rounded Rectangle 14"/>
          <p:cNvSpPr/>
          <p:nvPr/>
        </p:nvSpPr>
        <p:spPr>
          <a:xfrm>
            <a:off x="4206240" y="5212080"/>
            <a:ext cx="2414016" cy="1234440"/>
          </a:xfrm>
          <a:prstGeom prst="roundRect">
            <a:avLst>
              <a:gd name="adj" fmla="val 6000"/>
            </a:avLst>
          </a:prstGeom>
          <a:solidFill>
            <a:srgbClr val="EFE8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315968" y="5257800"/>
            <a:ext cx="2240280" cy="320040"/>
          </a:xfrm>
          <a:prstGeom prst="rect">
            <a:avLst/>
          </a:prstGeom>
          <a:noFill/>
        </p:spPr>
        <p:txBody>
          <a:bodyPr wrap="square" lIns="36576" tIns="36576" rIns="36576" bIns="36576">
            <a:spAutoFit/>
          </a:bodyPr>
          <a:lstStyle/>
          <a:p>
            <a:r>
              <a:rPr sz="1050" b="0">
                <a:solidFill>
                  <a:srgbClr val="57534E"/>
                </a:solidFill>
                <a:latin typeface="맑은 고딕"/>
                <a:ea typeface="맑은 고딕"/>
              </a:rPr>
              <a:t>○  원작엔 있는데 문장에 빠진 요소</a:t>
            </a:r>
          </a:p>
        </p:txBody>
      </p:sp>
      <p:sp>
        <p:nvSpPr>
          <p:cNvPr id="17" name="TextBox 16"/>
          <p:cNvSpPr txBox="1"/>
          <p:nvPr/>
        </p:nvSpPr>
        <p:spPr>
          <a:xfrm>
            <a:off x="4315968" y="5577840"/>
            <a:ext cx="2240280" cy="731520"/>
          </a:xfrm>
          <a:prstGeom prst="rect">
            <a:avLst/>
          </a:prstGeom>
          <a:noFill/>
        </p:spPr>
        <p:txBody>
          <a:bodyPr wrap="square" lIns="36576" tIns="36576" rIns="36576" bIns="36576">
            <a:spAutoFit/>
          </a:bodyPr>
          <a:lstStyle/>
          <a:p>
            <a:r>
              <a:rPr sz="1800" b="1">
                <a:solidFill>
                  <a:srgbClr val="8A847D"/>
                </a:solidFill>
                <a:latin typeface="맑은 고딕"/>
                <a:ea typeface="맑은 고딕"/>
              </a:rPr>
              <a:t>없음</a:t>
            </a:r>
          </a:p>
        </p:txBody>
      </p:sp>
      <p:sp>
        <p:nvSpPr>
          <p:cNvPr id="18" name="Rounded Rectangle 17"/>
          <p:cNvSpPr/>
          <p:nvPr/>
        </p:nvSpPr>
        <p:spPr>
          <a:xfrm>
            <a:off x="6793992" y="5212080"/>
            <a:ext cx="2414016" cy="1234440"/>
          </a:xfrm>
          <a:prstGeom prst="roundRect">
            <a:avLst>
              <a:gd name="adj" fmla="val 6000"/>
            </a:avLst>
          </a:prstGeom>
          <a:solidFill>
            <a:srgbClr val="1E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903720" y="5257800"/>
            <a:ext cx="2240280" cy="320040"/>
          </a:xfrm>
          <a:prstGeom prst="rect">
            <a:avLst/>
          </a:prstGeom>
          <a:noFill/>
        </p:spPr>
        <p:txBody>
          <a:bodyPr wrap="square" lIns="36576" tIns="36576" rIns="36576" bIns="36576">
            <a:spAutoFit/>
          </a:bodyPr>
          <a:lstStyle/>
          <a:p>
            <a:r>
              <a:rPr sz="1050" b="0">
                <a:solidFill>
                  <a:srgbClr val="D8D2CA"/>
                </a:solidFill>
                <a:latin typeface="맑은 고딕"/>
                <a:ea typeface="맑은 고딕"/>
              </a:rPr>
              <a:t>△  문장엔 있는데 그림에 빠진 요소</a:t>
            </a:r>
          </a:p>
        </p:txBody>
      </p:sp>
      <p:sp>
        <p:nvSpPr>
          <p:cNvPr id="20" name="TextBox 19"/>
          <p:cNvSpPr txBox="1"/>
          <p:nvPr/>
        </p:nvSpPr>
        <p:spPr>
          <a:xfrm>
            <a:off x="6903720" y="5577840"/>
            <a:ext cx="2240280" cy="731520"/>
          </a:xfrm>
          <a:prstGeom prst="rect">
            <a:avLst/>
          </a:prstGeom>
          <a:noFill/>
        </p:spPr>
        <p:txBody>
          <a:bodyPr wrap="square" lIns="36576" tIns="36576" rIns="36576" bIns="36576">
            <a:spAutoFit/>
          </a:bodyPr>
          <a:lstStyle/>
          <a:p>
            <a:r>
              <a:rPr sz="2400" b="1">
                <a:solidFill>
                  <a:srgbClr val="FFFFFF"/>
                </a:solidFill>
                <a:latin typeface="맑은 고딕"/>
                <a:ea typeface="맑은 고딕"/>
              </a:rPr>
              <a:t>주제·소재</a:t>
            </a:r>
          </a:p>
        </p:txBody>
      </p:sp>
      <p:sp>
        <p:nvSpPr>
          <p:cNvPr id="21" name="Rounded Rectangle 20"/>
          <p:cNvSpPr/>
          <p:nvPr/>
        </p:nvSpPr>
        <p:spPr>
          <a:xfrm>
            <a:off x="9381744" y="5212080"/>
            <a:ext cx="2414016" cy="1234440"/>
          </a:xfrm>
          <a:prstGeom prst="roundRect">
            <a:avLst>
              <a:gd name="adj" fmla="val 6000"/>
            </a:avLst>
          </a:prstGeom>
          <a:solidFill>
            <a:srgbClr val="EFE8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491472" y="5257800"/>
            <a:ext cx="2240280" cy="320040"/>
          </a:xfrm>
          <a:prstGeom prst="rect">
            <a:avLst/>
          </a:prstGeom>
          <a:noFill/>
        </p:spPr>
        <p:txBody>
          <a:bodyPr wrap="square" lIns="36576" tIns="36576" rIns="36576" bIns="36576">
            <a:spAutoFit/>
          </a:bodyPr>
          <a:lstStyle/>
          <a:p>
            <a:r>
              <a:rPr sz="1050" b="0">
                <a:solidFill>
                  <a:srgbClr val="57534E"/>
                </a:solidFill>
                <a:latin typeface="맑은 고딕"/>
                <a:ea typeface="맑은 고딕"/>
              </a:rPr>
              <a:t>/  2차 그림에서 다시 보인 요소</a:t>
            </a:r>
          </a:p>
        </p:txBody>
      </p:sp>
      <p:sp>
        <p:nvSpPr>
          <p:cNvPr id="23" name="TextBox 22"/>
          <p:cNvSpPr txBox="1"/>
          <p:nvPr/>
        </p:nvSpPr>
        <p:spPr>
          <a:xfrm>
            <a:off x="9491472" y="5577840"/>
            <a:ext cx="2240280" cy="731520"/>
          </a:xfrm>
          <a:prstGeom prst="rect">
            <a:avLst/>
          </a:prstGeom>
          <a:noFill/>
        </p:spPr>
        <p:txBody>
          <a:bodyPr wrap="square" lIns="36576" tIns="36576" rIns="36576" bIns="36576">
            <a:spAutoFit/>
          </a:bodyPr>
          <a:lstStyle/>
          <a:p>
            <a:r>
              <a:rPr sz="1800" b="1">
                <a:solidFill>
                  <a:srgbClr val="8A847D"/>
                </a:solidFill>
                <a:latin typeface="맑은 고딕"/>
                <a:ea typeface="맑은 고딕"/>
              </a:rPr>
              <a:t>기록 없음</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실제 결과  ·  6-1반 ART61  ·  6모둠</a:t>
            </a:r>
          </a:p>
        </p:txBody>
      </p:sp>
      <p:sp>
        <p:nvSpPr>
          <p:cNvPr id="5" name="Text 2"/>
          <p:cNvSpPr/>
          <p:nvPr/>
        </p:nvSpPr>
        <p:spPr>
          <a:xfrm>
            <a:off x="502920" y="530352"/>
            <a:ext cx="11155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6모둠이 쓴 감상 문장  ·  「절규」</a:t>
            </a:r>
          </a:p>
        </p:txBody>
      </p:sp>
      <p:sp>
        <p:nvSpPr>
          <p:cNvPr id="6" name="Rounded Rectangle 5"/>
          <p:cNvSpPr/>
          <p:nvPr/>
        </p:nvSpPr>
        <p:spPr>
          <a:xfrm>
            <a:off x="411480" y="1188720"/>
            <a:ext cx="3566160" cy="246888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orig_the-scream.jpg"/>
          <p:cNvPicPr>
            <a:picLocks noChangeAspect="1"/>
          </p:cNvPicPr>
          <p:nvPr/>
        </p:nvPicPr>
        <p:blipFill>
          <a:blip r:embed="rId3"/>
          <a:stretch>
            <a:fillRect/>
          </a:stretch>
        </p:blipFill>
        <p:spPr>
          <a:xfrm>
            <a:off x="1236397" y="1234440"/>
            <a:ext cx="1916324" cy="2377440"/>
          </a:xfrm>
          <a:prstGeom prst="rect">
            <a:avLst/>
          </a:prstGeom>
          <a:ln w="9525">
            <a:solidFill>
              <a:srgbClr val="D6D0C6"/>
            </a:solidFill>
          </a:ln>
        </p:spPr>
      </p:pic>
      <p:sp>
        <p:nvSpPr>
          <p:cNvPr id="8" name="TextBox 7"/>
          <p:cNvSpPr txBox="1"/>
          <p:nvPr/>
        </p:nvSpPr>
        <p:spPr>
          <a:xfrm>
            <a:off x="411480" y="3657600"/>
            <a:ext cx="3566160" cy="292608"/>
          </a:xfrm>
          <a:prstGeom prst="rect">
            <a:avLst/>
          </a:prstGeom>
          <a:noFill/>
        </p:spPr>
        <p:txBody>
          <a:bodyPr wrap="square" lIns="36576" tIns="36576" rIns="36576" bIns="36576">
            <a:spAutoFit/>
          </a:bodyPr>
          <a:lstStyle/>
          <a:p>
            <a:r>
              <a:rPr sz="1200" b="1">
                <a:solidFill>
                  <a:srgbClr val="B4532A"/>
                </a:solidFill>
                <a:latin typeface="맑은 고딕"/>
                <a:ea typeface="맑은 고딕"/>
              </a:rPr>
              <a:t>원작</a:t>
            </a:r>
          </a:p>
        </p:txBody>
      </p:sp>
      <p:sp>
        <p:nvSpPr>
          <p:cNvPr id="9" name="Rounded Rectangle 8"/>
          <p:cNvSpPr/>
          <p:nvPr/>
        </p:nvSpPr>
        <p:spPr>
          <a:xfrm>
            <a:off x="411480" y="3977639"/>
            <a:ext cx="3566160" cy="246888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art_52.jpg"/>
          <p:cNvPicPr>
            <a:picLocks noChangeAspect="1"/>
          </p:cNvPicPr>
          <p:nvPr/>
        </p:nvPicPr>
        <p:blipFill>
          <a:blip r:embed="rId4"/>
          <a:stretch>
            <a:fillRect/>
          </a:stretch>
        </p:blipFill>
        <p:spPr>
          <a:xfrm>
            <a:off x="1005839" y="4023360"/>
            <a:ext cx="2377440" cy="2377440"/>
          </a:xfrm>
          <a:prstGeom prst="rect">
            <a:avLst/>
          </a:prstGeom>
          <a:ln w="9525">
            <a:solidFill>
              <a:srgbClr val="D6D0C6"/>
            </a:solidFill>
          </a:ln>
        </p:spPr>
      </p:pic>
      <p:sp>
        <p:nvSpPr>
          <p:cNvPr id="11" name="TextBox 10"/>
          <p:cNvSpPr txBox="1"/>
          <p:nvPr/>
        </p:nvSpPr>
        <p:spPr>
          <a:xfrm>
            <a:off x="411480" y="6446520"/>
            <a:ext cx="3566160" cy="292608"/>
          </a:xfrm>
          <a:prstGeom prst="rect">
            <a:avLst/>
          </a:prstGeom>
          <a:noFill/>
        </p:spPr>
        <p:txBody>
          <a:bodyPr wrap="square" lIns="36576" tIns="36576" rIns="36576" bIns="36576">
            <a:spAutoFit/>
          </a:bodyPr>
          <a:lstStyle/>
          <a:p>
            <a:r>
              <a:rPr sz="1200" b="1">
                <a:solidFill>
                  <a:srgbClr val="B4532A"/>
                </a:solidFill>
                <a:latin typeface="맑은 고딕"/>
                <a:ea typeface="맑은 고딕"/>
              </a:rPr>
              <a:t>4단계 1차 그림  </a:t>
            </a:r>
            <a:r>
              <a:rPr sz="1200" b="0">
                <a:solidFill>
                  <a:srgbClr val="57534E"/>
                </a:solidFill>
                <a:latin typeface="맑은 고딕"/>
                <a:ea typeface="맑은 고딕"/>
              </a:rPr>
              <a:t>모둠 대표</a:t>
            </a:r>
          </a:p>
        </p:txBody>
      </p:sp>
      <p:sp>
        <p:nvSpPr>
          <p:cNvPr id="12" name="Rounded Rectangle 11"/>
          <p:cNvSpPr/>
          <p:nvPr/>
        </p:nvSpPr>
        <p:spPr>
          <a:xfrm>
            <a:off x="4206240" y="1188720"/>
            <a:ext cx="7589520" cy="3886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434840" y="1280160"/>
            <a:ext cx="7223760" cy="365760"/>
          </a:xfrm>
          <a:prstGeom prst="rect">
            <a:avLst/>
          </a:prstGeom>
          <a:noFill/>
        </p:spPr>
        <p:txBody>
          <a:bodyPr wrap="square" lIns="36576" tIns="36576" rIns="36576" bIns="36576">
            <a:spAutoFit/>
          </a:bodyPr>
          <a:lstStyle/>
          <a:p>
            <a:r>
              <a:rPr sz="1200" b="1">
                <a:solidFill>
                  <a:srgbClr val="8A847D"/>
                </a:solidFill>
                <a:latin typeface="맑은 고딕"/>
                <a:ea typeface="맑은 고딕"/>
              </a:rPr>
              <a:t>모둠이 모아 쓴 감상 요소(조형요소·원리)  (모둠원 2명 · 쓴 그대로)</a:t>
            </a:r>
          </a:p>
        </p:txBody>
      </p:sp>
      <p:sp>
        <p:nvSpPr>
          <p:cNvPr id="14" name="TextBox 13"/>
          <p:cNvSpPr txBox="1"/>
          <p:nvPr/>
        </p:nvSpPr>
        <p:spPr>
          <a:xfrm>
            <a:off x="4434840" y="1645920"/>
            <a:ext cx="7223760" cy="3383280"/>
          </a:xfrm>
          <a:prstGeom prst="rect">
            <a:avLst/>
          </a:prstGeom>
          <a:noFill/>
        </p:spPr>
        <p:txBody>
          <a:bodyPr wrap="square" lIns="36576" tIns="36576" rIns="36576" bIns="36576">
            <a:spAutoFit/>
          </a:bodyPr>
          <a:lstStyle/>
          <a:p>
            <a:r>
              <a:rPr sz="2400" b="1">
                <a:solidFill>
                  <a:srgbClr val="1E2A3A"/>
                </a:solidFill>
                <a:latin typeface="맑은 고딕"/>
                <a:ea typeface="맑은 고딕"/>
              </a:rPr>
              <a:t>“질감은 확실히 옛날것같이 흐리게 칠해져 있고 / 선은 곡선과일직선으로 이루어져있다 / 왼쪽 아래에 다리가 있고 그 다리 위에 절규하고 있는 사림이 있다.다리 옆에 바다가 있고 바다 위에 노을이 있다.선은 굵고 길다. / 분위기는 옛날 느낌이나고 화면 구도는 절규하는 사람이 가장 크게 나와있다”</a:t>
            </a:r>
          </a:p>
        </p:txBody>
      </p:sp>
      <p:sp>
        <p:nvSpPr>
          <p:cNvPr id="15" name="Rounded Rectangle 14"/>
          <p:cNvSpPr/>
          <p:nvPr/>
        </p:nvSpPr>
        <p:spPr>
          <a:xfrm>
            <a:off x="4206240" y="5212080"/>
            <a:ext cx="2414016" cy="1234440"/>
          </a:xfrm>
          <a:prstGeom prst="roundRect">
            <a:avLst>
              <a:gd name="adj" fmla="val 6000"/>
            </a:avLst>
          </a:prstGeom>
          <a:solidFill>
            <a:srgbClr val="1E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315968" y="5257800"/>
            <a:ext cx="2240280" cy="320040"/>
          </a:xfrm>
          <a:prstGeom prst="rect">
            <a:avLst/>
          </a:prstGeom>
          <a:noFill/>
        </p:spPr>
        <p:txBody>
          <a:bodyPr wrap="square" lIns="36576" tIns="36576" rIns="36576" bIns="36576">
            <a:spAutoFit/>
          </a:bodyPr>
          <a:lstStyle/>
          <a:p>
            <a:r>
              <a:rPr sz="1050" b="0">
                <a:solidFill>
                  <a:srgbClr val="D8D2CA"/>
                </a:solidFill>
                <a:latin typeface="맑은 고딕"/>
                <a:ea typeface="맑은 고딕"/>
              </a:rPr>
              <a:t>○  원작엔 있는데 문장에 빠진 요소</a:t>
            </a:r>
          </a:p>
        </p:txBody>
      </p:sp>
      <p:sp>
        <p:nvSpPr>
          <p:cNvPr id="17" name="TextBox 16"/>
          <p:cNvSpPr txBox="1"/>
          <p:nvPr/>
        </p:nvSpPr>
        <p:spPr>
          <a:xfrm>
            <a:off x="4315968" y="5577840"/>
            <a:ext cx="2240280" cy="731520"/>
          </a:xfrm>
          <a:prstGeom prst="rect">
            <a:avLst/>
          </a:prstGeom>
          <a:noFill/>
        </p:spPr>
        <p:txBody>
          <a:bodyPr wrap="square" lIns="36576" tIns="36576" rIns="36576" bIns="36576">
            <a:spAutoFit/>
          </a:bodyPr>
          <a:lstStyle/>
          <a:p>
            <a:r>
              <a:rPr sz="2400" b="1">
                <a:solidFill>
                  <a:srgbClr val="FFFFFF"/>
                </a:solidFill>
                <a:latin typeface="맑은 고딕"/>
                <a:ea typeface="맑은 고딕"/>
              </a:rPr>
              <a:t>질감·기법</a:t>
            </a:r>
          </a:p>
        </p:txBody>
      </p:sp>
      <p:sp>
        <p:nvSpPr>
          <p:cNvPr id="18" name="Rounded Rectangle 17"/>
          <p:cNvSpPr/>
          <p:nvPr/>
        </p:nvSpPr>
        <p:spPr>
          <a:xfrm>
            <a:off x="6793992" y="5212080"/>
            <a:ext cx="2414016" cy="1234440"/>
          </a:xfrm>
          <a:prstGeom prst="roundRect">
            <a:avLst>
              <a:gd name="adj" fmla="val 6000"/>
            </a:avLst>
          </a:prstGeom>
          <a:solidFill>
            <a:srgbClr val="EFE8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903720" y="5257800"/>
            <a:ext cx="2240280" cy="320040"/>
          </a:xfrm>
          <a:prstGeom prst="rect">
            <a:avLst/>
          </a:prstGeom>
          <a:noFill/>
        </p:spPr>
        <p:txBody>
          <a:bodyPr wrap="square" lIns="36576" tIns="36576" rIns="36576" bIns="36576">
            <a:spAutoFit/>
          </a:bodyPr>
          <a:lstStyle/>
          <a:p>
            <a:r>
              <a:rPr sz="1050" b="0">
                <a:solidFill>
                  <a:srgbClr val="57534E"/>
                </a:solidFill>
                <a:latin typeface="맑은 고딕"/>
                <a:ea typeface="맑은 고딕"/>
              </a:rPr>
              <a:t>△  문장엔 있는데 그림에 빠진 요소</a:t>
            </a:r>
          </a:p>
        </p:txBody>
      </p:sp>
      <p:sp>
        <p:nvSpPr>
          <p:cNvPr id="20" name="TextBox 19"/>
          <p:cNvSpPr txBox="1"/>
          <p:nvPr/>
        </p:nvSpPr>
        <p:spPr>
          <a:xfrm>
            <a:off x="6903720" y="5577840"/>
            <a:ext cx="2240280" cy="731520"/>
          </a:xfrm>
          <a:prstGeom prst="rect">
            <a:avLst/>
          </a:prstGeom>
          <a:noFill/>
        </p:spPr>
        <p:txBody>
          <a:bodyPr wrap="square" lIns="36576" tIns="36576" rIns="36576" bIns="36576">
            <a:spAutoFit/>
          </a:bodyPr>
          <a:lstStyle/>
          <a:p>
            <a:r>
              <a:rPr sz="1800" b="1">
                <a:solidFill>
                  <a:srgbClr val="8A847D"/>
                </a:solidFill>
                <a:latin typeface="맑은 고딕"/>
                <a:ea typeface="맑은 고딕"/>
              </a:rPr>
              <a:t>없음</a:t>
            </a:r>
          </a:p>
        </p:txBody>
      </p:sp>
      <p:sp>
        <p:nvSpPr>
          <p:cNvPr id="21" name="Rounded Rectangle 20"/>
          <p:cNvSpPr/>
          <p:nvPr/>
        </p:nvSpPr>
        <p:spPr>
          <a:xfrm>
            <a:off x="9381744" y="5212080"/>
            <a:ext cx="2414016" cy="1234440"/>
          </a:xfrm>
          <a:prstGeom prst="roundRect">
            <a:avLst>
              <a:gd name="adj" fmla="val 6000"/>
            </a:avLst>
          </a:prstGeom>
          <a:solidFill>
            <a:srgbClr val="EFE8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491472" y="5257800"/>
            <a:ext cx="2240280" cy="320040"/>
          </a:xfrm>
          <a:prstGeom prst="rect">
            <a:avLst/>
          </a:prstGeom>
          <a:noFill/>
        </p:spPr>
        <p:txBody>
          <a:bodyPr wrap="square" lIns="36576" tIns="36576" rIns="36576" bIns="36576">
            <a:spAutoFit/>
          </a:bodyPr>
          <a:lstStyle/>
          <a:p>
            <a:r>
              <a:rPr sz="1050" b="0">
                <a:solidFill>
                  <a:srgbClr val="57534E"/>
                </a:solidFill>
                <a:latin typeface="맑은 고딕"/>
                <a:ea typeface="맑은 고딕"/>
              </a:rPr>
              <a:t>/  2차 그림에서 다시 보인 요소</a:t>
            </a:r>
          </a:p>
        </p:txBody>
      </p:sp>
      <p:sp>
        <p:nvSpPr>
          <p:cNvPr id="23" name="TextBox 22"/>
          <p:cNvSpPr txBox="1"/>
          <p:nvPr/>
        </p:nvSpPr>
        <p:spPr>
          <a:xfrm>
            <a:off x="9491472" y="5577840"/>
            <a:ext cx="2240280" cy="731520"/>
          </a:xfrm>
          <a:prstGeom prst="rect">
            <a:avLst/>
          </a:prstGeom>
          <a:noFill/>
        </p:spPr>
        <p:txBody>
          <a:bodyPr wrap="square" lIns="36576" tIns="36576" rIns="36576" bIns="36576">
            <a:spAutoFit/>
          </a:bodyPr>
          <a:lstStyle/>
          <a:p>
            <a:r>
              <a:rPr sz="1800" b="1">
                <a:solidFill>
                  <a:srgbClr val="8A847D"/>
                </a:solidFill>
                <a:latin typeface="맑은 고딕"/>
                <a:ea typeface="맑은 고딕"/>
              </a:rPr>
              <a:t>기록 없음</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Rounded Rectangle 21"/>
          <p:cNvSpPr/>
          <p:nvPr/>
        </p:nvSpPr>
        <p:spPr>
          <a:xfrm>
            <a:off x="502920" y="5020056"/>
            <a:ext cx="11247120" cy="10515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18"/>
          <p:cNvSpPr/>
          <p:nvPr/>
        </p:nvSpPr>
        <p:spPr>
          <a:xfrm>
            <a:off x="502920" y="3803904"/>
            <a:ext cx="11247120" cy="10515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15"/>
          <p:cNvSpPr/>
          <p:nvPr/>
        </p:nvSpPr>
        <p:spPr>
          <a:xfrm>
            <a:off x="502920" y="2587752"/>
            <a:ext cx="11247120" cy="10515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12"/>
          <p:cNvSpPr/>
          <p:nvPr/>
        </p:nvSpPr>
        <p:spPr>
          <a:xfrm>
            <a:off x="502920" y="1371600"/>
            <a:ext cx="11247120" cy="10515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10월 21일  ·  </a:t>
            </a:r>
            <a:r>
              <a:rPr lang="en-US" altLang="ko-KR" sz="1300" b="0" dirty="0">
                <a:solidFill>
                  <a:srgbClr val="57534E"/>
                </a:solidFill>
                <a:latin typeface="맑은 고딕" pitchFamily="34" charset="0"/>
                <a:ea typeface="맑은 고딕" pitchFamily="34" charset="-122"/>
                <a:cs typeface="맑은 고딕" pitchFamily="34" charset="-120"/>
              </a:rPr>
              <a:t>5</a:t>
            </a:r>
            <a:r>
              <a:rPr lang="en-US" sz="1300" b="0" dirty="0">
                <a:solidFill>
                  <a:srgbClr val="57534E"/>
                </a:solidFill>
                <a:latin typeface="맑은 고딕" pitchFamily="34" charset="0"/>
                <a:ea typeface="맑은 고딕" pitchFamily="34" charset="-122"/>
                <a:cs typeface="맑은 고딕" pitchFamily="34" charset="-120"/>
              </a:rPr>
              <a:t>교시 6-</a:t>
            </a:r>
            <a:r>
              <a:rPr lang="en-US" altLang="ko-KR" sz="1300" b="0" dirty="0">
                <a:solidFill>
                  <a:srgbClr val="57534E"/>
                </a:solidFill>
                <a:latin typeface="맑은 고딕" pitchFamily="34" charset="0"/>
                <a:ea typeface="맑은 고딕" pitchFamily="34" charset="-122"/>
                <a:cs typeface="맑은 고딕" pitchFamily="34" charset="-120"/>
              </a:rPr>
              <a:t>1</a:t>
            </a:r>
            <a:r>
              <a:rPr lang="en-US" sz="1300" b="0" dirty="0">
                <a:solidFill>
                  <a:srgbClr val="57534E"/>
                </a:solidFill>
                <a:latin typeface="맑은 고딕" pitchFamily="34" charset="0"/>
                <a:ea typeface="맑은 고딕" pitchFamily="34" charset="-122"/>
                <a:cs typeface="맑은 고딕" pitchFamily="34" charset="-120"/>
              </a:rPr>
              <a:t>반 동료장학 수업</a:t>
            </a:r>
          </a:p>
        </p:txBody>
      </p:sp>
      <p:sp>
        <p:nvSpPr>
          <p:cNvPr id="9" name="Text 2"/>
          <p:cNvSpPr/>
          <p:nvPr/>
        </p:nvSpPr>
        <p:spPr>
          <a:xfrm>
            <a:off x="502920" y="530352"/>
            <a:ext cx="11155680" cy="566928"/>
          </a:xfrm>
          <a:prstGeom prst="rect">
            <a:avLst/>
          </a:prstGeom>
          <a:noFill/>
          <a:ln/>
        </p:spPr>
        <p:txBody>
          <a:bodyPr wrap="square" lIns="0" tIns="0" rIns="0" bIns="0" rtlCol="0" anchor="ctr"/>
          <a:lstStyle/>
          <a:p>
            <a:pPr marL="0" indent="0">
              <a:buNone/>
            </a:pPr>
            <a:r>
              <a:rPr lang="en-US" sz="3200" b="1">
                <a:solidFill>
                  <a:srgbClr val="1E2A3A"/>
                </a:solidFill>
                <a:latin typeface="맑은 고딕" pitchFamily="34" charset="0"/>
                <a:ea typeface="맑은 고딕" pitchFamily="34" charset="-122"/>
                <a:cs typeface="맑은 고딕" pitchFamily="34" charset="-120"/>
              </a:rPr>
              <a:t>6-</a:t>
            </a:r>
            <a:r>
              <a:rPr lang="en-US" altLang="ko-KR" sz="3200" b="1">
                <a:solidFill>
                  <a:srgbClr val="1E2A3A"/>
                </a:solidFill>
                <a:latin typeface="맑은 고딕" pitchFamily="34" charset="0"/>
                <a:ea typeface="맑은 고딕" pitchFamily="34" charset="-122"/>
                <a:cs typeface="맑은 고딕" pitchFamily="34" charset="-120"/>
              </a:rPr>
              <a:t>1</a:t>
            </a:r>
            <a:r>
              <a:rPr lang="en-US" sz="3200" b="1">
                <a:solidFill>
                  <a:srgbClr val="1E2A3A"/>
                </a:solidFill>
                <a:latin typeface="맑은 고딕" pitchFamily="34" charset="0"/>
                <a:ea typeface="맑은 고딕" pitchFamily="34" charset="-122"/>
                <a:cs typeface="맑은 고딕" pitchFamily="34" charset="-120"/>
              </a:rPr>
              <a:t>반 </a:t>
            </a:r>
            <a:r>
              <a:rPr lang="en-US" sz="3200" b="1" dirty="0">
                <a:solidFill>
                  <a:srgbClr val="1E2A3A"/>
                </a:solidFill>
                <a:latin typeface="맑은 고딕" pitchFamily="34" charset="0"/>
                <a:ea typeface="맑은 고딕" pitchFamily="34" charset="-122"/>
                <a:cs typeface="맑은 고딕" pitchFamily="34" charset="-120"/>
              </a:rPr>
              <a:t>1단계에서 요청이 한꺼번에 몰렸습니다</a:t>
            </a:r>
          </a:p>
        </p:txBody>
      </p:sp>
      <p:sp>
        <p:nvSpPr>
          <p:cNvPr id="10" name="Text 4"/>
          <p:cNvSpPr/>
          <p:nvPr/>
        </p:nvSpPr>
        <p:spPr>
          <a:xfrm>
            <a:off x="1600200" y="1417320"/>
            <a:ext cx="9052560" cy="960120"/>
          </a:xfrm>
          <a:prstGeom prst="rect">
            <a:avLst/>
          </a:prstGeom>
          <a:noFill/>
          <a:ln/>
        </p:spPr>
        <p:txBody>
          <a:bodyPr wrap="square" lIns="0" tIns="0" rIns="0" bIns="0" rtlCol="0" anchor="ctr"/>
          <a:lstStyle/>
          <a:p>
            <a:pPr marL="0" indent="0">
              <a:buNone/>
            </a:pPr>
            <a:r>
              <a:rPr lang="en-US" sz="1400" b="1" dirty="0">
                <a:solidFill>
                  <a:srgbClr val="57534E"/>
                </a:solidFill>
                <a:latin typeface="맑은 고딕" pitchFamily="34" charset="0"/>
                <a:ea typeface="맑은 고딕" pitchFamily="34" charset="-122"/>
                <a:cs typeface="맑은 고딕" pitchFamily="34" charset="-120"/>
              </a:rPr>
              <a:t>무슨 일이 있었나</a:t>
            </a:r>
          </a:p>
          <a:p>
            <a:pPr marL="0" indent="0">
              <a:buNone/>
            </a:pPr>
            <a:r>
              <a:rPr lang="en-US" sz="1900" b="0" dirty="0">
                <a:solidFill>
                  <a:srgbClr val="1C1917"/>
                </a:solidFill>
                <a:latin typeface="맑은 고딕" pitchFamily="34" charset="0"/>
                <a:ea typeface="맑은 고딕" pitchFamily="34" charset="-122"/>
                <a:cs typeface="맑은 고딕" pitchFamily="34" charset="-120"/>
              </a:rPr>
              <a:t>학생들이 거의 동시에 문장을 저장하고 그림을 요청했습니다</a:t>
            </a:r>
          </a:p>
        </p:txBody>
      </p:sp>
      <p:sp>
        <p:nvSpPr>
          <p:cNvPr id="11" name="Text 6"/>
          <p:cNvSpPr/>
          <p:nvPr/>
        </p:nvSpPr>
        <p:spPr>
          <a:xfrm>
            <a:off x="1600200" y="2633472"/>
            <a:ext cx="9052560" cy="960120"/>
          </a:xfrm>
          <a:prstGeom prst="rect">
            <a:avLst/>
          </a:prstGeom>
          <a:noFill/>
          <a:ln/>
        </p:spPr>
        <p:txBody>
          <a:bodyPr wrap="square" lIns="0" tIns="0" rIns="0" bIns="0" rtlCol="0" anchor="ctr"/>
          <a:lstStyle/>
          <a:p>
            <a:pPr marL="0" indent="0">
              <a:buNone/>
            </a:pPr>
            <a:r>
              <a:rPr lang="en-US" sz="1400" b="1" dirty="0">
                <a:solidFill>
                  <a:srgbClr val="57534E"/>
                </a:solidFill>
                <a:latin typeface="맑은 고딕" pitchFamily="34" charset="0"/>
                <a:ea typeface="맑은 고딕" pitchFamily="34" charset="-122"/>
                <a:cs typeface="맑은 고딕" pitchFamily="34" charset="-120"/>
              </a:rPr>
              <a:t>왜 멈췄나</a:t>
            </a:r>
          </a:p>
          <a:p>
            <a:pPr marL="0" indent="0">
              <a:buNone/>
            </a:pPr>
            <a:r>
              <a:rPr lang="en-US" sz="1900" b="0" dirty="0">
                <a:solidFill>
                  <a:srgbClr val="1C1917"/>
                </a:solidFill>
                <a:latin typeface="맑은 고딕" pitchFamily="34" charset="0"/>
                <a:ea typeface="맑은 고딕" pitchFamily="34" charset="-122"/>
                <a:cs typeface="맑은 고딕" pitchFamily="34" charset="-120"/>
              </a:rPr>
              <a:t>서버의 저장 줄이 한 번 막히자 뒤 요청이 줄줄이 기다렸습니다</a:t>
            </a:r>
          </a:p>
        </p:txBody>
      </p:sp>
      <p:sp>
        <p:nvSpPr>
          <p:cNvPr id="12" name="Text 8"/>
          <p:cNvSpPr/>
          <p:nvPr/>
        </p:nvSpPr>
        <p:spPr>
          <a:xfrm>
            <a:off x="1600200" y="3849624"/>
            <a:ext cx="9052560" cy="960120"/>
          </a:xfrm>
          <a:prstGeom prst="rect">
            <a:avLst/>
          </a:prstGeom>
          <a:noFill/>
          <a:ln/>
        </p:spPr>
        <p:txBody>
          <a:bodyPr wrap="square" lIns="0" tIns="0" rIns="0" bIns="0" rtlCol="0" anchor="ctr"/>
          <a:lstStyle/>
          <a:p>
            <a:pPr marL="0" indent="0">
              <a:buNone/>
            </a:pPr>
            <a:r>
              <a:rPr lang="en-US" sz="1400" b="1" dirty="0">
                <a:solidFill>
                  <a:srgbClr val="57534E"/>
                </a:solidFill>
                <a:latin typeface="맑은 고딕" pitchFamily="34" charset="0"/>
                <a:ea typeface="맑은 고딕" pitchFamily="34" charset="-122"/>
                <a:cs typeface="맑은 고딕" pitchFamily="34" charset="-120"/>
              </a:rPr>
              <a:t>미리 못 본 까닭</a:t>
            </a:r>
          </a:p>
          <a:p>
            <a:pPr marL="0" indent="0">
              <a:buNone/>
            </a:pPr>
            <a:r>
              <a:rPr lang="en-US" sz="1900" b="0" dirty="0">
                <a:solidFill>
                  <a:srgbClr val="1C1917"/>
                </a:solidFill>
                <a:latin typeface="맑은 고딕" pitchFamily="34" charset="0"/>
                <a:ea typeface="맑은 고딕" pitchFamily="34" charset="-122"/>
                <a:cs typeface="맑은 고딕" pitchFamily="34" charset="-120"/>
              </a:rPr>
              <a:t>사전 점검은 가상 서버와 자리표시 그림으로 했습니다</a:t>
            </a:r>
          </a:p>
        </p:txBody>
      </p:sp>
      <p:sp>
        <p:nvSpPr>
          <p:cNvPr id="13" name="Text 10"/>
          <p:cNvSpPr/>
          <p:nvPr/>
        </p:nvSpPr>
        <p:spPr>
          <a:xfrm>
            <a:off x="1600200" y="5065776"/>
            <a:ext cx="9052560" cy="960120"/>
          </a:xfrm>
          <a:prstGeom prst="rect">
            <a:avLst/>
          </a:prstGeom>
          <a:noFill/>
          <a:ln/>
        </p:spPr>
        <p:txBody>
          <a:bodyPr wrap="square" lIns="0" tIns="0" rIns="0" bIns="0" rtlCol="0" anchor="ctr"/>
          <a:lstStyle/>
          <a:p>
            <a:pPr marL="0" indent="0">
              <a:buNone/>
            </a:pPr>
            <a:r>
              <a:rPr lang="en-US" sz="1400" b="1" dirty="0">
                <a:solidFill>
                  <a:srgbClr val="57534E"/>
                </a:solidFill>
                <a:latin typeface="맑은 고딕" pitchFamily="34" charset="0"/>
                <a:ea typeface="맑은 고딕" pitchFamily="34" charset="-122"/>
                <a:cs typeface="맑은 고딕" pitchFamily="34" charset="-120"/>
              </a:rPr>
              <a:t>그날 저녁 고친 것</a:t>
            </a:r>
          </a:p>
          <a:p>
            <a:pPr marL="0" indent="0">
              <a:buNone/>
            </a:pPr>
            <a:r>
              <a:rPr lang="en-US" sz="1900" b="0" dirty="0">
                <a:solidFill>
                  <a:srgbClr val="1C1917"/>
                </a:solidFill>
                <a:latin typeface="맑은 고딕" pitchFamily="34" charset="0"/>
                <a:ea typeface="맑은 고딕" pitchFamily="34" charset="-122"/>
                <a:cs typeface="맑은 고딕" pitchFamily="34" charset="-120"/>
              </a:rPr>
              <a:t>저장 시간 상한 · 그림 요청 줄 세우기 · 한 사람 한 번에 하나</a:t>
            </a:r>
          </a:p>
        </p:txBody>
      </p:sp>
      <p:sp>
        <p:nvSpPr>
          <p:cNvPr id="14" name="Num11_0"/>
          <p:cNvSpPr/>
          <p:nvPr/>
        </p:nvSpPr>
        <p:spPr>
          <a:xfrm>
            <a:off x="777240" y="1645920"/>
            <a:ext cx="512064" cy="512064"/>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 3"/>
          <p:cNvSpPr/>
          <p:nvPr/>
        </p:nvSpPr>
        <p:spPr>
          <a:xfrm>
            <a:off x="777240" y="1645920"/>
            <a:ext cx="512064" cy="512064"/>
          </a:xfrm>
          <a:prstGeom prst="rect">
            <a:avLst/>
          </a:prstGeom>
          <a:noFill/>
          <a:ln/>
        </p:spPr>
        <p:txBody>
          <a:bodyPr wrap="square" lIns="0" tIns="0" rIns="0" bIns="0" rtlCol="0" anchor="ctr"/>
          <a:lstStyle/>
          <a:p>
            <a:pPr marL="0" indent="0" algn="ctr">
              <a:buNone/>
            </a:pPr>
            <a:r>
              <a:rPr lang="en-US" sz="2000" b="1" dirty="0">
                <a:solidFill>
                  <a:srgbClr val="FFFFFF"/>
                </a:solidFill>
                <a:latin typeface="맑은 고딕" pitchFamily="34" charset="0"/>
                <a:ea typeface="맑은 고딕" pitchFamily="34" charset="-122"/>
                <a:cs typeface="맑은 고딕" pitchFamily="34" charset="-120"/>
              </a:rPr>
              <a:t>1</a:t>
            </a:r>
            <a:endParaRPr lang="en-US" sz="2800" dirty="0"/>
          </a:p>
        </p:txBody>
      </p:sp>
      <p:sp>
        <p:nvSpPr>
          <p:cNvPr id="17" name="Num11_1"/>
          <p:cNvSpPr/>
          <p:nvPr/>
        </p:nvSpPr>
        <p:spPr>
          <a:xfrm>
            <a:off x="777240" y="2862072"/>
            <a:ext cx="512064" cy="512064"/>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 5"/>
          <p:cNvSpPr/>
          <p:nvPr/>
        </p:nvSpPr>
        <p:spPr>
          <a:xfrm>
            <a:off x="777240" y="2862072"/>
            <a:ext cx="512064" cy="512064"/>
          </a:xfrm>
          <a:prstGeom prst="rect">
            <a:avLst/>
          </a:prstGeom>
          <a:noFill/>
          <a:ln/>
        </p:spPr>
        <p:txBody>
          <a:bodyPr wrap="square" lIns="0" tIns="0" rIns="0" bIns="0" rtlCol="0" anchor="ctr"/>
          <a:lstStyle/>
          <a:p>
            <a:pPr marL="0" indent="0" algn="ctr">
              <a:buNone/>
            </a:pPr>
            <a:r>
              <a:rPr lang="en-US" sz="2000" b="1" dirty="0">
                <a:solidFill>
                  <a:srgbClr val="FFFFFF"/>
                </a:solidFill>
                <a:latin typeface="맑은 고딕" pitchFamily="34" charset="0"/>
                <a:ea typeface="맑은 고딕" pitchFamily="34" charset="-122"/>
                <a:cs typeface="맑은 고딕" pitchFamily="34" charset="-120"/>
              </a:rPr>
              <a:t>2</a:t>
            </a:r>
            <a:endParaRPr lang="en-US" sz="2800" dirty="0"/>
          </a:p>
        </p:txBody>
      </p:sp>
      <p:sp>
        <p:nvSpPr>
          <p:cNvPr id="20" name="Num11_2"/>
          <p:cNvSpPr/>
          <p:nvPr/>
        </p:nvSpPr>
        <p:spPr>
          <a:xfrm>
            <a:off x="777240" y="4078224"/>
            <a:ext cx="512064" cy="512064"/>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 7"/>
          <p:cNvSpPr/>
          <p:nvPr/>
        </p:nvSpPr>
        <p:spPr>
          <a:xfrm>
            <a:off x="777240" y="4078224"/>
            <a:ext cx="512064" cy="512064"/>
          </a:xfrm>
          <a:prstGeom prst="rect">
            <a:avLst/>
          </a:prstGeom>
          <a:noFill/>
          <a:ln/>
        </p:spPr>
        <p:txBody>
          <a:bodyPr wrap="square" lIns="0" tIns="0" rIns="0" bIns="0" rtlCol="0" anchor="ctr"/>
          <a:lstStyle/>
          <a:p>
            <a:pPr marL="0" indent="0" algn="ctr">
              <a:buNone/>
            </a:pPr>
            <a:r>
              <a:rPr lang="en-US" sz="2000" b="1" dirty="0">
                <a:solidFill>
                  <a:srgbClr val="FFFFFF"/>
                </a:solidFill>
                <a:latin typeface="맑은 고딕" pitchFamily="34" charset="0"/>
                <a:ea typeface="맑은 고딕" pitchFamily="34" charset="-122"/>
                <a:cs typeface="맑은 고딕" pitchFamily="34" charset="-120"/>
              </a:rPr>
              <a:t>3</a:t>
            </a:r>
            <a:endParaRPr lang="en-US" sz="2800" dirty="0"/>
          </a:p>
        </p:txBody>
      </p:sp>
      <p:sp>
        <p:nvSpPr>
          <p:cNvPr id="23" name="Num11_3"/>
          <p:cNvSpPr/>
          <p:nvPr/>
        </p:nvSpPr>
        <p:spPr>
          <a:xfrm>
            <a:off x="777240" y="5294376"/>
            <a:ext cx="512064" cy="512064"/>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 9"/>
          <p:cNvSpPr/>
          <p:nvPr/>
        </p:nvSpPr>
        <p:spPr>
          <a:xfrm>
            <a:off x="777240" y="5294376"/>
            <a:ext cx="512064" cy="512064"/>
          </a:xfrm>
          <a:prstGeom prst="rect">
            <a:avLst/>
          </a:prstGeom>
          <a:noFill/>
          <a:ln/>
        </p:spPr>
        <p:txBody>
          <a:bodyPr wrap="square" lIns="0" tIns="0" rIns="0" bIns="0" rtlCol="0" anchor="ctr"/>
          <a:lstStyle/>
          <a:p>
            <a:pPr marL="0" indent="0" algn="ctr">
              <a:buNone/>
            </a:pPr>
            <a:r>
              <a:rPr lang="en-US" sz="2000" b="1" dirty="0">
                <a:solidFill>
                  <a:srgbClr val="FFFFFF"/>
                </a:solidFill>
                <a:latin typeface="맑은 고딕" pitchFamily="34" charset="0"/>
                <a:ea typeface="맑은 고딕" pitchFamily="34" charset="-122"/>
                <a:cs typeface="맑은 고딕" pitchFamily="34" charset="-120"/>
              </a:rPr>
              <a:t>4</a:t>
            </a:r>
            <a:endParaRPr lang="en-US" sz="2800" dirty="0"/>
          </a:p>
        </p:txBody>
      </p:sp>
      <p:sp>
        <p:nvSpPr>
          <p:cNvPr id="25" name="TextBox 24"/>
          <p:cNvSpPr txBox="1"/>
          <p:nvPr/>
        </p:nvSpPr>
        <p:spPr>
          <a:xfrm>
            <a:off x="502920" y="6263640"/>
            <a:ext cx="11247120" cy="365760"/>
          </a:xfrm>
          <a:prstGeom prst="rect">
            <a:avLst/>
          </a:prstGeom>
          <a:noFill/>
        </p:spPr>
        <p:txBody>
          <a:bodyPr wrap="square" lIns="36576" tIns="36576" rIns="36576" bIns="36576">
            <a:spAutoFit/>
          </a:bodyPr>
          <a:lstStyle/>
          <a:p>
            <a:r>
              <a:rPr sz="1200" b="0">
                <a:solidFill>
                  <a:srgbClr val="57534E"/>
                </a:solidFill>
                <a:latin typeface="맑은 고딕"/>
                <a:ea typeface="맑은 고딕"/>
              </a:rPr>
              <a:t>5교시 6-1반(제 수업) 결과 파일에는 </a:t>
            </a:r>
            <a:r>
              <a:rPr sz="1200" b="1">
                <a:solidFill>
                  <a:srgbClr val="57534E"/>
                </a:solidFill>
                <a:latin typeface="맑은 고딕"/>
                <a:ea typeface="맑은 고딕"/>
              </a:rPr>
              <a:t>1단계 개인 그림 19명 분과 여섯 모둠의 1차 그림</a:t>
            </a:r>
            <a:r>
              <a:rPr sz="1200" b="0">
                <a:solidFill>
                  <a:srgbClr val="57534E"/>
                </a:solidFill>
                <a:latin typeface="맑은 고딕"/>
                <a:ea typeface="맑은 고딕"/>
              </a:rPr>
              <a:t>이 남아 있습니다.</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5"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그 자리에서 바꾼 방법  ·  실제 보드 화면</a:t>
            </a:r>
          </a:p>
        </p:txBody>
      </p:sp>
      <p:sp>
        <p:nvSpPr>
          <p:cNvPr id="6" name="Text 2"/>
          <p:cNvSpPr/>
          <p:nvPr/>
        </p:nvSpPr>
        <p:spPr>
          <a:xfrm>
            <a:off x="502920" y="530352"/>
            <a:ext cx="11155680" cy="566928"/>
          </a:xfrm>
          <a:prstGeom prst="rect">
            <a:avLst/>
          </a:prstGeom>
          <a:noFill/>
          <a:ln/>
        </p:spPr>
        <p:txBody>
          <a:bodyPr wrap="square" lIns="0" tIns="0" rIns="0" bIns="0" rtlCol="0" anchor="ctr"/>
          <a:lstStyle/>
          <a:p>
            <a:pPr marL="0" indent="0">
              <a:buNone/>
            </a:pPr>
            <a:r>
              <a:rPr lang="en-US" sz="2600" b="1" dirty="0">
                <a:solidFill>
                  <a:srgbClr val="1E2A3A"/>
                </a:solidFill>
                <a:latin typeface="맑은 고딕" pitchFamily="34" charset="0"/>
                <a:ea typeface="맑은 고딕" pitchFamily="34" charset="-122"/>
                <a:cs typeface="맑은 고딕" pitchFamily="34" charset="-120"/>
              </a:rPr>
              <a:t>1단계가 멈춘 날: 그림을 보드에 모둠별로 올려 이어 갔습니다</a:t>
            </a:r>
          </a:p>
        </p:txBody>
      </p:sp>
      <p:sp>
        <p:nvSpPr>
          <p:cNvPr id="7" name="Rounded Rectangle 6"/>
          <p:cNvSpPr/>
          <p:nvPr/>
        </p:nvSpPr>
        <p:spPr>
          <a:xfrm>
            <a:off x="411480" y="1188720"/>
            <a:ext cx="3611880" cy="502920"/>
          </a:xfrm>
          <a:prstGeom prst="roundRect">
            <a:avLst>
              <a:gd name="adj" fmla="val 6000"/>
            </a:avLst>
          </a:prstGeom>
          <a:solidFill>
            <a:srgbClr val="EFE8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02920" y="1207008"/>
            <a:ext cx="3429000" cy="457200"/>
          </a:xfrm>
          <a:prstGeom prst="rect">
            <a:avLst/>
          </a:prstGeom>
          <a:noFill/>
        </p:spPr>
        <p:txBody>
          <a:bodyPr wrap="square" lIns="36576" tIns="36576" rIns="36576" bIns="36576" anchor="ctr">
            <a:spAutoFit/>
          </a:bodyPr>
          <a:lstStyle/>
          <a:p>
            <a:pPr algn="ctr"/>
            <a:r>
              <a:rPr sz="1500" b="1">
                <a:solidFill>
                  <a:srgbClr val="B4532A"/>
                </a:solidFill>
                <a:latin typeface="맑은 고딕"/>
                <a:ea typeface="맑은 고딕"/>
              </a:rPr>
              <a:t>1  </a:t>
            </a:r>
            <a:r>
              <a:rPr sz="1500" b="1">
                <a:solidFill>
                  <a:srgbClr val="1E2A3A"/>
                </a:solidFill>
                <a:latin typeface="맑은 고딕"/>
                <a:ea typeface="맑은 고딕"/>
              </a:rPr>
              <a:t>1단계 화면이 멈춤</a:t>
            </a:r>
          </a:p>
        </p:txBody>
      </p:sp>
      <p:sp>
        <p:nvSpPr>
          <p:cNvPr id="9" name="Right Arrow 8"/>
          <p:cNvSpPr/>
          <p:nvPr/>
        </p:nvSpPr>
        <p:spPr>
          <a:xfrm>
            <a:off x="4041648" y="1307592"/>
            <a:ext cx="192024" cy="274320"/>
          </a:xfrm>
          <a:prstGeom prst="rightArrow">
            <a:avLst/>
          </a:prstGeom>
          <a:solidFill>
            <a:srgbClr val="E7C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4251960" y="1188720"/>
            <a:ext cx="3611880" cy="502920"/>
          </a:xfrm>
          <a:prstGeom prst="roundRect">
            <a:avLst>
              <a:gd name="adj" fmla="val 6000"/>
            </a:avLst>
          </a:prstGeom>
          <a:solidFill>
            <a:srgbClr val="1E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343400" y="1207008"/>
            <a:ext cx="3429000" cy="457200"/>
          </a:xfrm>
          <a:prstGeom prst="rect">
            <a:avLst/>
          </a:prstGeom>
          <a:noFill/>
        </p:spPr>
        <p:txBody>
          <a:bodyPr wrap="square" lIns="36576" tIns="36576" rIns="36576" bIns="36576" anchor="ctr">
            <a:spAutoFit/>
          </a:bodyPr>
          <a:lstStyle/>
          <a:p>
            <a:pPr algn="ctr"/>
            <a:r>
              <a:rPr sz="1500" b="1">
                <a:solidFill>
                  <a:srgbClr val="B4532A"/>
                </a:solidFill>
                <a:latin typeface="맑은 고딕"/>
                <a:ea typeface="맑은 고딕"/>
              </a:rPr>
              <a:t>2  </a:t>
            </a:r>
            <a:r>
              <a:rPr sz="1500" b="1">
                <a:solidFill>
                  <a:srgbClr val="FFFFFF"/>
                </a:solidFill>
                <a:latin typeface="맑은 고딕"/>
                <a:ea typeface="맑은 고딕"/>
              </a:rPr>
              <a:t>그림을 보드에 올림 (Canva 활용)</a:t>
            </a:r>
          </a:p>
        </p:txBody>
      </p:sp>
      <p:sp>
        <p:nvSpPr>
          <p:cNvPr id="12" name="Right Arrow 11"/>
          <p:cNvSpPr/>
          <p:nvPr/>
        </p:nvSpPr>
        <p:spPr>
          <a:xfrm>
            <a:off x="7882128" y="1307592"/>
            <a:ext cx="192024" cy="274320"/>
          </a:xfrm>
          <a:prstGeom prst="rightArrow">
            <a:avLst/>
          </a:prstGeom>
          <a:solidFill>
            <a:srgbClr val="E7C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8092440" y="1188720"/>
            <a:ext cx="3611880" cy="502920"/>
          </a:xfrm>
          <a:prstGeom prst="roundRect">
            <a:avLst>
              <a:gd name="adj" fmla="val 6000"/>
            </a:avLst>
          </a:prstGeom>
          <a:solidFill>
            <a:srgbClr val="1E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183879" y="1207008"/>
            <a:ext cx="3429000" cy="457200"/>
          </a:xfrm>
          <a:prstGeom prst="rect">
            <a:avLst/>
          </a:prstGeom>
          <a:noFill/>
        </p:spPr>
        <p:txBody>
          <a:bodyPr wrap="square" lIns="36576" tIns="36576" rIns="36576" bIns="36576" anchor="ctr">
            <a:spAutoFit/>
          </a:bodyPr>
          <a:lstStyle/>
          <a:p>
            <a:pPr algn="ctr"/>
            <a:r>
              <a:rPr sz="1500" b="1">
                <a:solidFill>
                  <a:srgbClr val="B4532A"/>
                </a:solidFill>
                <a:latin typeface="맑은 고딕"/>
                <a:ea typeface="맑은 고딕"/>
              </a:rPr>
              <a:t>3  </a:t>
            </a:r>
            <a:r>
              <a:rPr sz="1500" b="1">
                <a:solidFill>
                  <a:srgbClr val="FFFFFF"/>
                </a:solidFill>
                <a:latin typeface="맑은 고딕"/>
                <a:ea typeface="맑은 고딕"/>
              </a:rPr>
              <a:t>모둠별 칸에서 활동을 이어 감</a:t>
            </a:r>
          </a:p>
        </p:txBody>
      </p:sp>
      <p:pic>
        <p:nvPicPr>
          <p:cNvPr id="15" name="Picture 14" descr="tb_g1.jpg"/>
          <p:cNvPicPr>
            <a:picLocks noChangeAspect="1"/>
          </p:cNvPicPr>
          <p:nvPr/>
        </p:nvPicPr>
        <p:blipFill>
          <a:blip r:embed="rId3"/>
          <a:stretch>
            <a:fillRect/>
          </a:stretch>
        </p:blipFill>
        <p:spPr>
          <a:xfrm>
            <a:off x="411480" y="2117521"/>
            <a:ext cx="3703320" cy="1617116"/>
          </a:xfrm>
          <a:prstGeom prst="rect">
            <a:avLst/>
          </a:prstGeom>
          <a:ln w="9525">
            <a:solidFill>
              <a:srgbClr val="D6D0C6"/>
            </a:solidFill>
          </a:ln>
        </p:spPr>
      </p:pic>
      <p:pic>
        <p:nvPicPr>
          <p:cNvPr id="16" name="Picture 15" descr="tb_g2.jpg"/>
          <p:cNvPicPr>
            <a:picLocks noChangeAspect="1"/>
          </p:cNvPicPr>
          <p:nvPr/>
        </p:nvPicPr>
        <p:blipFill>
          <a:blip r:embed="rId4"/>
          <a:stretch>
            <a:fillRect/>
          </a:stretch>
        </p:blipFill>
        <p:spPr>
          <a:xfrm>
            <a:off x="4251960" y="2117521"/>
            <a:ext cx="3703320" cy="1617116"/>
          </a:xfrm>
          <a:prstGeom prst="rect">
            <a:avLst/>
          </a:prstGeom>
          <a:ln w="9525">
            <a:solidFill>
              <a:srgbClr val="D6D0C6"/>
            </a:solidFill>
          </a:ln>
        </p:spPr>
      </p:pic>
      <p:pic>
        <p:nvPicPr>
          <p:cNvPr id="17" name="Picture 16" descr="tb_g3.jpg"/>
          <p:cNvPicPr>
            <a:picLocks noChangeAspect="1"/>
          </p:cNvPicPr>
          <p:nvPr/>
        </p:nvPicPr>
        <p:blipFill>
          <a:blip r:embed="rId5"/>
          <a:stretch>
            <a:fillRect/>
          </a:stretch>
        </p:blipFill>
        <p:spPr>
          <a:xfrm>
            <a:off x="8092440" y="2117521"/>
            <a:ext cx="3703320" cy="1617116"/>
          </a:xfrm>
          <a:prstGeom prst="rect">
            <a:avLst/>
          </a:prstGeom>
          <a:ln w="9525">
            <a:solidFill>
              <a:srgbClr val="D6D0C6"/>
            </a:solidFill>
          </a:ln>
        </p:spPr>
      </p:pic>
      <p:pic>
        <p:nvPicPr>
          <p:cNvPr id="18" name="Picture 17" descr="tb_g4.jpg"/>
          <p:cNvPicPr>
            <a:picLocks noChangeAspect="1"/>
          </p:cNvPicPr>
          <p:nvPr/>
        </p:nvPicPr>
        <p:blipFill>
          <a:blip r:embed="rId6"/>
          <a:stretch>
            <a:fillRect/>
          </a:stretch>
        </p:blipFill>
        <p:spPr>
          <a:xfrm>
            <a:off x="411480" y="4220641"/>
            <a:ext cx="3703320" cy="1617116"/>
          </a:xfrm>
          <a:prstGeom prst="rect">
            <a:avLst/>
          </a:prstGeom>
          <a:ln w="9525">
            <a:solidFill>
              <a:srgbClr val="D6D0C6"/>
            </a:solidFill>
          </a:ln>
        </p:spPr>
      </p:pic>
      <p:pic>
        <p:nvPicPr>
          <p:cNvPr id="19" name="Picture 18" descr="tb_g5.jpg"/>
          <p:cNvPicPr>
            <a:picLocks noChangeAspect="1"/>
          </p:cNvPicPr>
          <p:nvPr/>
        </p:nvPicPr>
        <p:blipFill>
          <a:blip r:embed="rId7"/>
          <a:stretch>
            <a:fillRect/>
          </a:stretch>
        </p:blipFill>
        <p:spPr>
          <a:xfrm>
            <a:off x="4251960" y="4220641"/>
            <a:ext cx="3703320" cy="1617116"/>
          </a:xfrm>
          <a:prstGeom prst="rect">
            <a:avLst/>
          </a:prstGeom>
          <a:ln w="9525">
            <a:solidFill>
              <a:srgbClr val="D6D0C6"/>
            </a:solidFill>
          </a:ln>
        </p:spPr>
      </p:pic>
      <p:pic>
        <p:nvPicPr>
          <p:cNvPr id="20" name="Picture 19" descr="tb_g6.jpg"/>
          <p:cNvPicPr>
            <a:picLocks noChangeAspect="1"/>
          </p:cNvPicPr>
          <p:nvPr/>
        </p:nvPicPr>
        <p:blipFill>
          <a:blip r:embed="rId8"/>
          <a:stretch>
            <a:fillRect/>
          </a:stretch>
        </p:blipFill>
        <p:spPr>
          <a:xfrm>
            <a:off x="8092440" y="4220641"/>
            <a:ext cx="3703320" cy="1617116"/>
          </a:xfrm>
          <a:prstGeom prst="rect">
            <a:avLst/>
          </a:prstGeom>
          <a:ln w="9525">
            <a:solidFill>
              <a:srgbClr val="D6D0C6"/>
            </a:solidFill>
          </a:ln>
        </p:spPr>
      </p:pic>
      <p:sp>
        <p:nvSpPr>
          <p:cNvPr id="21" name="TextBox 20"/>
          <p:cNvSpPr txBox="1"/>
          <p:nvPr/>
        </p:nvSpPr>
        <p:spPr>
          <a:xfrm>
            <a:off x="411480" y="6263640"/>
            <a:ext cx="11384280" cy="274320"/>
          </a:xfrm>
          <a:prstGeom prst="rect">
            <a:avLst/>
          </a:prstGeom>
          <a:noFill/>
        </p:spPr>
        <p:txBody>
          <a:bodyPr wrap="square" lIns="36576" tIns="36576" rIns="36576" bIns="36576">
            <a:spAutoFit/>
          </a:bodyPr>
          <a:lstStyle/>
          <a:p>
            <a:r>
              <a:rPr sz="1300" b="1">
                <a:solidFill>
                  <a:srgbClr val="1E2A3A"/>
                </a:solidFill>
                <a:latin typeface="맑은 고딕"/>
                <a:ea typeface="맑은 고딕"/>
              </a:rPr>
              <a:t>모둠마다 칸이 있고, 칸 안에는 학생 한 명 한 명의 글과 AI 그림이 올라가 있습니다</a:t>
            </a:r>
          </a:p>
        </p:txBody>
      </p:sp>
      <p:sp>
        <p:nvSpPr>
          <p:cNvPr id="22" name="TextBox 21"/>
          <p:cNvSpPr txBox="1"/>
          <p:nvPr/>
        </p:nvSpPr>
        <p:spPr>
          <a:xfrm>
            <a:off x="411480" y="6537960"/>
            <a:ext cx="11384280" cy="256032"/>
          </a:xfrm>
          <a:prstGeom prst="rect">
            <a:avLst/>
          </a:prstGeom>
          <a:noFill/>
        </p:spPr>
        <p:txBody>
          <a:bodyPr wrap="square" lIns="36576" tIns="36576" rIns="36576" bIns="36576">
            <a:spAutoFit/>
          </a:bodyPr>
          <a:lstStyle/>
          <a:p>
            <a:r>
              <a:rPr sz="1000" b="0">
                <a:solidFill>
                  <a:srgbClr val="8A847D"/>
                </a:solidFill>
                <a:latin typeface="맑은 고딕"/>
                <a:ea typeface="맑은 고딕"/>
              </a:rPr>
              <a:t>실제 보드 화면 캡처 · 학생 이름·닉네임·사용자명·투표 항목은 '학생'으로 덮어 가렸습니다 · 6모둠 칸은 캡처 아래쪽이 잘려 있습니다</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4"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그 자리에서 바꾼 방법  ·  실제 보드 화면 확대</a:t>
            </a:r>
          </a:p>
        </p:txBody>
      </p:sp>
      <p:sp>
        <p:nvSpPr>
          <p:cNvPr id="5" name="Text 2"/>
          <p:cNvSpPr/>
          <p:nvPr/>
        </p:nvSpPr>
        <p:spPr>
          <a:xfrm>
            <a:off x="502920" y="530352"/>
            <a:ext cx="11155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카드 한 장에 학생의 감상 글과 AI가 되비춘 그림</a:t>
            </a:r>
          </a:p>
        </p:txBody>
      </p:sp>
      <p:pic>
        <p:nvPicPr>
          <p:cNvPr id="6" name="Picture 5" descr="tbcard_g1.jpg"/>
          <p:cNvPicPr>
            <a:picLocks noChangeAspect="1"/>
          </p:cNvPicPr>
          <p:nvPr/>
        </p:nvPicPr>
        <p:blipFill>
          <a:blip r:embed="rId3"/>
          <a:stretch>
            <a:fillRect/>
          </a:stretch>
        </p:blipFill>
        <p:spPr>
          <a:xfrm>
            <a:off x="411480" y="1188877"/>
            <a:ext cx="2697480" cy="4297364"/>
          </a:xfrm>
          <a:prstGeom prst="rect">
            <a:avLst/>
          </a:prstGeom>
          <a:ln w="9525">
            <a:solidFill>
              <a:srgbClr val="D6D0C6"/>
            </a:solidFill>
          </a:ln>
        </p:spPr>
      </p:pic>
      <p:sp>
        <p:nvSpPr>
          <p:cNvPr id="7" name="TextBox 6"/>
          <p:cNvSpPr txBox="1"/>
          <p:nvPr/>
        </p:nvSpPr>
        <p:spPr>
          <a:xfrm>
            <a:off x="411480" y="5532120"/>
            <a:ext cx="2697480" cy="365760"/>
          </a:xfrm>
          <a:prstGeom prst="rect">
            <a:avLst/>
          </a:prstGeom>
          <a:noFill/>
        </p:spPr>
        <p:txBody>
          <a:bodyPr wrap="square" lIns="36576" tIns="36576" rIns="36576" bIns="36576">
            <a:spAutoFit/>
          </a:bodyPr>
          <a:lstStyle/>
          <a:p>
            <a:pPr algn="ctr"/>
            <a:r>
              <a:rPr sz="1300" b="1">
                <a:solidFill>
                  <a:srgbClr val="B4532A"/>
                </a:solidFill>
                <a:latin typeface="맑은 고딕"/>
                <a:ea typeface="맑은 고딕"/>
              </a:rPr>
              <a:t>1모둠 · 별이 빛나는 밤</a:t>
            </a:r>
          </a:p>
        </p:txBody>
      </p:sp>
      <p:pic>
        <p:nvPicPr>
          <p:cNvPr id="8" name="Picture 7" descr="tbcard_g3.jpg"/>
          <p:cNvPicPr>
            <a:picLocks noChangeAspect="1"/>
          </p:cNvPicPr>
          <p:nvPr/>
        </p:nvPicPr>
        <p:blipFill>
          <a:blip r:embed="rId4"/>
          <a:stretch>
            <a:fillRect/>
          </a:stretch>
        </p:blipFill>
        <p:spPr>
          <a:xfrm>
            <a:off x="3310128" y="1188877"/>
            <a:ext cx="2697480" cy="4297364"/>
          </a:xfrm>
          <a:prstGeom prst="rect">
            <a:avLst/>
          </a:prstGeom>
          <a:ln w="9525">
            <a:solidFill>
              <a:srgbClr val="D6D0C6"/>
            </a:solidFill>
          </a:ln>
        </p:spPr>
      </p:pic>
      <p:sp>
        <p:nvSpPr>
          <p:cNvPr id="9" name="TextBox 8"/>
          <p:cNvSpPr txBox="1"/>
          <p:nvPr/>
        </p:nvSpPr>
        <p:spPr>
          <a:xfrm>
            <a:off x="3310128" y="5532120"/>
            <a:ext cx="2697480" cy="365760"/>
          </a:xfrm>
          <a:prstGeom prst="rect">
            <a:avLst/>
          </a:prstGeom>
          <a:noFill/>
        </p:spPr>
        <p:txBody>
          <a:bodyPr wrap="square" lIns="36576" tIns="36576" rIns="36576" bIns="36576">
            <a:spAutoFit/>
          </a:bodyPr>
          <a:lstStyle/>
          <a:p>
            <a:pPr algn="ctr"/>
            <a:r>
              <a:rPr sz="1300" b="1">
                <a:solidFill>
                  <a:srgbClr val="B4532A"/>
                </a:solidFill>
                <a:latin typeface="맑은 고딕"/>
                <a:ea typeface="맑은 고딕"/>
              </a:rPr>
              <a:t>3모둠 · 가나가와의 거대한 파도</a:t>
            </a:r>
          </a:p>
        </p:txBody>
      </p:sp>
      <p:pic>
        <p:nvPicPr>
          <p:cNvPr id="10" name="Picture 9" descr="tbcard_g4.jpg"/>
          <p:cNvPicPr>
            <a:picLocks noChangeAspect="1"/>
          </p:cNvPicPr>
          <p:nvPr/>
        </p:nvPicPr>
        <p:blipFill>
          <a:blip r:embed="rId5"/>
          <a:stretch>
            <a:fillRect/>
          </a:stretch>
        </p:blipFill>
        <p:spPr>
          <a:xfrm>
            <a:off x="6208776" y="1188877"/>
            <a:ext cx="2697480" cy="4297364"/>
          </a:xfrm>
          <a:prstGeom prst="rect">
            <a:avLst/>
          </a:prstGeom>
          <a:ln w="9525">
            <a:solidFill>
              <a:srgbClr val="D6D0C6"/>
            </a:solidFill>
          </a:ln>
        </p:spPr>
      </p:pic>
      <p:sp>
        <p:nvSpPr>
          <p:cNvPr id="11" name="TextBox 10"/>
          <p:cNvSpPr txBox="1"/>
          <p:nvPr/>
        </p:nvSpPr>
        <p:spPr>
          <a:xfrm>
            <a:off x="6208776" y="5532120"/>
            <a:ext cx="2697480" cy="365760"/>
          </a:xfrm>
          <a:prstGeom prst="rect">
            <a:avLst/>
          </a:prstGeom>
          <a:noFill/>
        </p:spPr>
        <p:txBody>
          <a:bodyPr wrap="square" lIns="36576" tIns="36576" rIns="36576" bIns="36576">
            <a:spAutoFit/>
          </a:bodyPr>
          <a:lstStyle/>
          <a:p>
            <a:pPr algn="ctr"/>
            <a:r>
              <a:rPr sz="1300" b="1">
                <a:solidFill>
                  <a:srgbClr val="B4532A"/>
                </a:solidFill>
                <a:latin typeface="맑은 고딕"/>
                <a:ea typeface="맑은 고딕"/>
              </a:rPr>
              <a:t>4모둠 · 씨름</a:t>
            </a:r>
          </a:p>
        </p:txBody>
      </p:sp>
      <p:pic>
        <p:nvPicPr>
          <p:cNvPr id="12" name="Picture 11" descr="tbcard_g6.jpg"/>
          <p:cNvPicPr>
            <a:picLocks noChangeAspect="1"/>
          </p:cNvPicPr>
          <p:nvPr/>
        </p:nvPicPr>
        <p:blipFill>
          <a:blip r:embed="rId6"/>
          <a:stretch>
            <a:fillRect/>
          </a:stretch>
        </p:blipFill>
        <p:spPr>
          <a:xfrm>
            <a:off x="9107424" y="1188877"/>
            <a:ext cx="2697480" cy="4297364"/>
          </a:xfrm>
          <a:prstGeom prst="rect">
            <a:avLst/>
          </a:prstGeom>
          <a:ln w="9525">
            <a:solidFill>
              <a:srgbClr val="D6D0C6"/>
            </a:solidFill>
          </a:ln>
        </p:spPr>
      </p:pic>
      <p:sp>
        <p:nvSpPr>
          <p:cNvPr id="13" name="TextBox 12"/>
          <p:cNvSpPr txBox="1"/>
          <p:nvPr/>
        </p:nvSpPr>
        <p:spPr>
          <a:xfrm>
            <a:off x="9107424" y="5532120"/>
            <a:ext cx="2697480" cy="365760"/>
          </a:xfrm>
          <a:prstGeom prst="rect">
            <a:avLst/>
          </a:prstGeom>
          <a:noFill/>
        </p:spPr>
        <p:txBody>
          <a:bodyPr wrap="square" lIns="36576" tIns="36576" rIns="36576" bIns="36576">
            <a:spAutoFit/>
          </a:bodyPr>
          <a:lstStyle/>
          <a:p>
            <a:pPr algn="ctr"/>
            <a:r>
              <a:rPr sz="1300" b="1">
                <a:solidFill>
                  <a:srgbClr val="B4532A"/>
                </a:solidFill>
                <a:latin typeface="맑은 고딕"/>
                <a:ea typeface="맑은 고딕"/>
              </a:rPr>
              <a:t>6모둠 · 절규</a:t>
            </a:r>
          </a:p>
        </p:txBody>
      </p:sp>
      <p:sp>
        <p:nvSpPr>
          <p:cNvPr id="14" name="TextBox 13"/>
          <p:cNvSpPr txBox="1"/>
          <p:nvPr/>
        </p:nvSpPr>
        <p:spPr>
          <a:xfrm>
            <a:off x="411480" y="5989320"/>
            <a:ext cx="11384280" cy="365760"/>
          </a:xfrm>
          <a:prstGeom prst="rect">
            <a:avLst/>
          </a:prstGeom>
          <a:noFill/>
        </p:spPr>
        <p:txBody>
          <a:bodyPr wrap="square" lIns="36576" tIns="36576" rIns="36576" bIns="36576">
            <a:spAutoFit/>
          </a:bodyPr>
          <a:lstStyle/>
          <a:p>
            <a:r>
              <a:rPr sz="1300" b="0">
                <a:solidFill>
                  <a:srgbClr val="57534E"/>
                </a:solidFill>
                <a:latin typeface="맑은 고딕"/>
                <a:ea typeface="맑은 고딕"/>
              </a:rPr>
              <a:t>각 카드는 학생 한 명이 쓴 감상 글과 그 글을 되비춘 AI 그림입니다 · 모둠원 각자의 카드입니다</a:t>
            </a:r>
          </a:p>
        </p:txBody>
      </p:sp>
      <p:sp>
        <p:nvSpPr>
          <p:cNvPr id="15" name="TextBox 14"/>
          <p:cNvSpPr txBox="1"/>
          <p:nvPr/>
        </p:nvSpPr>
        <p:spPr>
          <a:xfrm>
            <a:off x="411480" y="6537960"/>
            <a:ext cx="11384280" cy="256032"/>
          </a:xfrm>
          <a:prstGeom prst="rect">
            <a:avLst/>
          </a:prstGeom>
          <a:noFill/>
        </p:spPr>
        <p:txBody>
          <a:bodyPr wrap="square" lIns="36576" tIns="36576" rIns="36576" bIns="36576">
            <a:spAutoFit/>
          </a:bodyPr>
          <a:lstStyle/>
          <a:p>
            <a:r>
              <a:rPr sz="1000" b="0">
                <a:solidFill>
                  <a:srgbClr val="8A847D"/>
                </a:solidFill>
                <a:latin typeface="맑은 고딕"/>
                <a:ea typeface="맑은 고딕"/>
              </a:rPr>
              <a:t>실제 보드 화면 캡처 · 학생 이름·닉네임·사용자명·투표 항목은 '학생'으로 덮어 가렸습니다</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3" name="Shape 0"/>
          <p:cNvSpPr/>
          <p:nvPr/>
        </p:nvSpPr>
        <p:spPr>
          <a:xfrm>
            <a:off x="0" y="0"/>
            <a:ext cx="164592" cy="6858000"/>
          </a:xfrm>
          <a:prstGeom prst="rect">
            <a:avLst/>
          </a:prstGeom>
          <a:solidFill>
            <a:srgbClr val="1E2A3A"/>
          </a:solidFill>
          <a:ln/>
        </p:spPr>
        <p:txBody>
          <a:bodyPr/>
          <a:lstStyle/>
          <a:p>
            <a:endParaRPr/>
          </a:p>
        </p:txBody>
      </p:sp>
      <p:sp>
        <p:nvSpPr>
          <p:cNvPr id="7" name="Text 1"/>
          <p:cNvSpPr/>
          <p:nvPr/>
        </p:nvSpPr>
        <p:spPr>
          <a:xfrm>
            <a:off x="502920" y="256032"/>
            <a:ext cx="7315200" cy="292608"/>
          </a:xfrm>
          <a:prstGeom prst="rect">
            <a:avLst/>
          </a:prstGeom>
          <a:noFill/>
          <a:ln/>
        </p:spPr>
        <p:txBody>
          <a:bodyPr wrap="square" lIns="0" tIns="0" rIns="0" bIns="0" rtlCol="0" anchor="ctr"/>
          <a:lstStyle/>
          <a:p>
            <a:pPr marL="0" indent="0">
              <a:buNone/>
            </a:pPr>
            <a:r>
              <a:rPr lang="en-US" sz="1300" b="0" dirty="0">
                <a:solidFill>
                  <a:srgbClr val="57534E"/>
                </a:solidFill>
                <a:latin typeface="맑은 고딕" pitchFamily="34" charset="0"/>
                <a:ea typeface="맑은 고딕" pitchFamily="34" charset="-122"/>
                <a:cs typeface="맑은 고딕" pitchFamily="34" charset="-120"/>
              </a:rPr>
              <a:t>수업 중 어려움과 수업 후 반성</a:t>
            </a:r>
          </a:p>
        </p:txBody>
      </p:sp>
      <p:sp>
        <p:nvSpPr>
          <p:cNvPr id="8" name="Text 2"/>
          <p:cNvSpPr/>
          <p:nvPr/>
        </p:nvSpPr>
        <p:spPr>
          <a:xfrm>
            <a:off x="502920" y="530352"/>
            <a:ext cx="11155680" cy="566928"/>
          </a:xfrm>
          <a:prstGeom prst="rect">
            <a:avLst/>
          </a:prstGeom>
          <a:noFill/>
          <a:ln/>
        </p:spPr>
        <p:txBody>
          <a:bodyPr wrap="square" lIns="0" tIns="0" rIns="0" bIns="0" rtlCol="0" anchor="ctr"/>
          <a:lstStyle/>
          <a:p>
            <a:pPr marL="0" indent="0">
              <a:buNone/>
            </a:pPr>
            <a:r>
              <a:rPr lang="en-US" sz="3200" b="1" dirty="0">
                <a:solidFill>
                  <a:srgbClr val="1E2A3A"/>
                </a:solidFill>
                <a:latin typeface="맑은 고딕" pitchFamily="34" charset="0"/>
                <a:ea typeface="맑은 고딕" pitchFamily="34" charset="-122"/>
                <a:cs typeface="맑은 고딕" pitchFamily="34" charset="-120"/>
              </a:rPr>
              <a:t>수업을 마치고 돌아보니</a:t>
            </a:r>
          </a:p>
        </p:txBody>
      </p:sp>
      <p:sp>
        <p:nvSpPr>
          <p:cNvPr id="9" name="Oval 8"/>
          <p:cNvSpPr/>
          <p:nvPr/>
        </p:nvSpPr>
        <p:spPr>
          <a:xfrm>
            <a:off x="411480" y="1325880"/>
            <a:ext cx="685800" cy="685800"/>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200" b="1">
                <a:solidFill>
                  <a:srgbClr val="FFFFFF"/>
                </a:solidFill>
                <a:latin typeface="맑은 고딕"/>
                <a:ea typeface="맑은 고딕"/>
              </a:rPr>
              <a:t>1</a:t>
            </a:r>
          </a:p>
        </p:txBody>
      </p:sp>
      <p:sp>
        <p:nvSpPr>
          <p:cNvPr id="10" name="TextBox 9"/>
          <p:cNvSpPr txBox="1"/>
          <p:nvPr/>
        </p:nvSpPr>
        <p:spPr>
          <a:xfrm>
            <a:off x="1325880" y="1234440"/>
            <a:ext cx="10424160" cy="411480"/>
          </a:xfrm>
          <a:prstGeom prst="rect">
            <a:avLst/>
          </a:prstGeom>
          <a:noFill/>
        </p:spPr>
        <p:txBody>
          <a:bodyPr wrap="square" lIns="36576" tIns="36576" rIns="36576" bIns="36576">
            <a:spAutoFit/>
          </a:bodyPr>
          <a:lstStyle/>
          <a:p>
            <a:r>
              <a:rPr sz="1800" b="1">
                <a:solidFill>
                  <a:srgbClr val="1E2A3A"/>
                </a:solidFill>
                <a:latin typeface="맑은 고딕"/>
                <a:ea typeface="맑은 고딕"/>
              </a:rPr>
              <a:t>AI는 학생의 사고를 돕는 인지적 비계였습니다</a:t>
            </a:r>
          </a:p>
        </p:txBody>
      </p:sp>
      <p:sp>
        <p:nvSpPr>
          <p:cNvPr id="11" name="Rounded Rectangle 10"/>
          <p:cNvSpPr/>
          <p:nvPr/>
        </p:nvSpPr>
        <p:spPr>
          <a:xfrm>
            <a:off x="1325880" y="1673352"/>
            <a:ext cx="10469880" cy="1143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508760" y="1719072"/>
            <a:ext cx="10149840" cy="1051560"/>
          </a:xfrm>
          <a:prstGeom prst="rect">
            <a:avLst/>
          </a:prstGeom>
          <a:noFill/>
        </p:spPr>
        <p:txBody>
          <a:bodyPr wrap="square" lIns="36576" tIns="36576" rIns="36576" bIns="36576" anchor="ctr">
            <a:spAutoFit/>
          </a:bodyPr>
          <a:lstStyle/>
          <a:p>
            <a:r>
              <a:rPr sz="1700" b="0">
                <a:solidFill>
                  <a:srgbClr val="1C1917"/>
                </a:solidFill>
                <a:latin typeface="맑은 고딕"/>
                <a:ea typeface="맑은 고딕"/>
              </a:rPr>
              <a:t>AI가 되비춘 그림은 학생이 원작을 다시 보는 단서였습니다. 다섯 모둠이 1차 그림을 원작과 견주어 ○·△를 표시했고, 짚은 요소(선·형태, 질감·기법, 주제·소재)가 모둠마다 달랐습니다.</a:t>
            </a:r>
          </a:p>
        </p:txBody>
      </p:sp>
      <p:sp>
        <p:nvSpPr>
          <p:cNvPr id="13" name="Oval 12"/>
          <p:cNvSpPr/>
          <p:nvPr/>
        </p:nvSpPr>
        <p:spPr>
          <a:xfrm>
            <a:off x="411480" y="3063240"/>
            <a:ext cx="685800" cy="685800"/>
          </a:xfrm>
          <a:prstGeom prst="ellipse">
            <a:avLst/>
          </a:prstGeom>
          <a:solidFill>
            <a:srgbClr val="B45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200" b="1">
                <a:solidFill>
                  <a:srgbClr val="FFFFFF"/>
                </a:solidFill>
                <a:latin typeface="맑은 고딕"/>
                <a:ea typeface="맑은 고딕"/>
              </a:rPr>
              <a:t>2</a:t>
            </a:r>
          </a:p>
        </p:txBody>
      </p:sp>
      <p:sp>
        <p:nvSpPr>
          <p:cNvPr id="14" name="TextBox 13"/>
          <p:cNvSpPr txBox="1"/>
          <p:nvPr/>
        </p:nvSpPr>
        <p:spPr>
          <a:xfrm>
            <a:off x="1325880" y="2971800"/>
            <a:ext cx="10424160" cy="411480"/>
          </a:xfrm>
          <a:prstGeom prst="rect">
            <a:avLst/>
          </a:prstGeom>
          <a:noFill/>
        </p:spPr>
        <p:txBody>
          <a:bodyPr wrap="square" lIns="36576" tIns="36576" rIns="36576" bIns="36576">
            <a:spAutoFit/>
          </a:bodyPr>
          <a:lstStyle/>
          <a:p>
            <a:r>
              <a:rPr sz="1800" b="1">
                <a:solidFill>
                  <a:srgbClr val="1E2A3A"/>
                </a:solidFill>
                <a:latin typeface="맑은 고딕"/>
                <a:ea typeface="맑은 고딕"/>
              </a:rPr>
              <a:t>쓰고 말하는 배움:  개인 → 모둠 → 피드백</a:t>
            </a:r>
          </a:p>
        </p:txBody>
      </p:sp>
      <p:sp>
        <p:nvSpPr>
          <p:cNvPr id="15" name="Rounded Rectangle 14"/>
          <p:cNvSpPr/>
          <p:nvPr/>
        </p:nvSpPr>
        <p:spPr>
          <a:xfrm>
            <a:off x="1325880" y="3410712"/>
            <a:ext cx="10469880" cy="1143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508760" y="3456432"/>
            <a:ext cx="10149840" cy="1051560"/>
          </a:xfrm>
          <a:prstGeom prst="rect">
            <a:avLst/>
          </a:prstGeom>
          <a:noFill/>
        </p:spPr>
        <p:txBody>
          <a:bodyPr wrap="square" lIns="36576" tIns="36576" rIns="36576" bIns="36576" anchor="ctr">
            <a:spAutoFit/>
          </a:bodyPr>
          <a:lstStyle/>
          <a:p>
            <a:r>
              <a:rPr sz="1700" b="0">
                <a:solidFill>
                  <a:srgbClr val="1C1917"/>
                </a:solidFill>
                <a:latin typeface="맑은 고딕"/>
                <a:ea typeface="맑은 고딕"/>
              </a:rPr>
              <a:t>6-1반 21명이 「모나리자」를 보고 자기 문장을 썼고, 모둠이 그 관찰을 한 문장으로 이었습니다. 다만 6단계 피드백 이후(받은 요소·고친 문장·2차 그림)의 기록은 결과 파일에 남지 않았습니다.</a:t>
            </a:r>
          </a:p>
        </p:txBody>
      </p:sp>
      <p:sp>
        <p:nvSpPr>
          <p:cNvPr id="17" name="Oval 16"/>
          <p:cNvSpPr/>
          <p:nvPr/>
        </p:nvSpPr>
        <p:spPr>
          <a:xfrm>
            <a:off x="411480" y="4800600"/>
            <a:ext cx="685800" cy="685800"/>
          </a:xfrm>
          <a:prstGeom prst="ellipse">
            <a:avLst/>
          </a:prstGeom>
          <a:solidFill>
            <a:srgbClr val="1E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200" b="1">
                <a:solidFill>
                  <a:srgbClr val="FFFFFF"/>
                </a:solidFill>
                <a:latin typeface="맑은 고딕"/>
                <a:ea typeface="맑은 고딕"/>
              </a:rPr>
              <a:t>3</a:t>
            </a:r>
          </a:p>
        </p:txBody>
      </p:sp>
      <p:sp>
        <p:nvSpPr>
          <p:cNvPr id="18" name="TextBox 17"/>
          <p:cNvSpPr txBox="1"/>
          <p:nvPr/>
        </p:nvSpPr>
        <p:spPr>
          <a:xfrm>
            <a:off x="1325880" y="4709160"/>
            <a:ext cx="10424160" cy="411480"/>
          </a:xfrm>
          <a:prstGeom prst="rect">
            <a:avLst/>
          </a:prstGeom>
          <a:noFill/>
        </p:spPr>
        <p:txBody>
          <a:bodyPr wrap="square" lIns="36576" tIns="36576" rIns="36576" bIns="36576">
            <a:spAutoFit/>
          </a:bodyPr>
          <a:lstStyle/>
          <a:p>
            <a:r>
              <a:rPr sz="1800" b="1">
                <a:solidFill>
                  <a:srgbClr val="1E2A3A"/>
                </a:solidFill>
                <a:latin typeface="맑은 고딕"/>
                <a:ea typeface="맑은 고딕"/>
              </a:rPr>
              <a:t>상호작용이 많아야 아무도 빠지지 않습니다</a:t>
            </a:r>
          </a:p>
        </p:txBody>
      </p:sp>
      <p:sp>
        <p:nvSpPr>
          <p:cNvPr id="19" name="Rounded Rectangle 18"/>
          <p:cNvSpPr/>
          <p:nvPr/>
        </p:nvSpPr>
        <p:spPr>
          <a:xfrm>
            <a:off x="1325880" y="5148072"/>
            <a:ext cx="10469880" cy="1143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1508760" y="5193792"/>
            <a:ext cx="10149840" cy="1051560"/>
          </a:xfrm>
          <a:prstGeom prst="rect">
            <a:avLst/>
          </a:prstGeom>
          <a:noFill/>
        </p:spPr>
        <p:txBody>
          <a:bodyPr wrap="square" lIns="36576" tIns="36576" rIns="36576" bIns="36576" anchor="ctr">
            <a:spAutoFit/>
          </a:bodyPr>
          <a:lstStyle/>
          <a:p>
            <a:r>
              <a:rPr sz="1700" b="0">
                <a:solidFill>
                  <a:srgbClr val="1C1917"/>
                </a:solidFill>
                <a:latin typeface="맑은 고딕"/>
                <a:ea typeface="맑은 고딕"/>
              </a:rPr>
              <a:t>6-2반 1단계가 멈춘 날에도 보드의 모둠 칸에서 한 명 한 명이 활동을 이어 갔습니다. 다음에는 급한 순간에도 정답을 먼저 알려 주지 않고, 질문하고 기다리는 원칙을 지키려 합니다.</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E2A3A"/>
        </a:solidFill>
        <a:effectLst/>
      </p:bgPr>
    </p:bg>
    <p:spTree>
      <p:nvGrpSpPr>
        <p:cNvPr id="1" name=""/>
        <p:cNvGrpSpPr/>
        <p:nvPr/>
      </p:nvGrpSpPr>
      <p:grpSpPr>
        <a:xfrm>
          <a:off x="0" y="0"/>
          <a:ext cx="0" cy="0"/>
          <a:chOff x="0" y="0"/>
          <a:chExt cx="0" cy="0"/>
        </a:xfrm>
      </p:grpSpPr>
      <p:sp>
        <p:nvSpPr>
          <p:cNvPr id="3" name="Shape 0"/>
          <p:cNvSpPr/>
          <p:nvPr/>
        </p:nvSpPr>
        <p:spPr>
          <a:xfrm>
            <a:off x="0" y="0"/>
            <a:ext cx="256032" cy="6858000"/>
          </a:xfrm>
          <a:prstGeom prst="rect">
            <a:avLst/>
          </a:prstGeom>
          <a:solidFill>
            <a:srgbClr val="E7C8B8"/>
          </a:solidFill>
          <a:ln/>
        </p:spPr>
        <p:txBody>
          <a:bodyPr/>
          <a:lstStyle/>
          <a:p>
            <a:endParaRPr/>
          </a:p>
        </p:txBody>
      </p:sp>
      <p:sp>
        <p:nvSpPr>
          <p:cNvPr id="4" name="Text 1"/>
          <p:cNvSpPr/>
          <p:nvPr/>
        </p:nvSpPr>
        <p:spPr>
          <a:xfrm>
            <a:off x="640080" y="1417320"/>
            <a:ext cx="10058400" cy="365760"/>
          </a:xfrm>
          <a:prstGeom prst="rect">
            <a:avLst/>
          </a:prstGeom>
          <a:noFill/>
          <a:ln/>
        </p:spPr>
        <p:txBody>
          <a:bodyPr wrap="square" lIns="0" tIns="0" rIns="0" bIns="0" rtlCol="0" anchor="ctr"/>
          <a:lstStyle/>
          <a:p>
            <a:pPr marL="0" indent="0">
              <a:buNone/>
            </a:pPr>
            <a:r>
              <a:rPr lang="en-US" sz="1600" b="0" dirty="0">
                <a:solidFill>
                  <a:srgbClr val="E7C8B8"/>
                </a:solidFill>
                <a:latin typeface="맑은 고딕" pitchFamily="34" charset="0"/>
                <a:ea typeface="맑은 고딕" pitchFamily="34" charset="-122"/>
                <a:cs typeface="맑은 고딕" pitchFamily="34" charset="-120"/>
              </a:rPr>
              <a:t>다시, 처음 생각으로</a:t>
            </a:r>
          </a:p>
        </p:txBody>
      </p:sp>
      <p:sp>
        <p:nvSpPr>
          <p:cNvPr id="5" name="Text 2"/>
          <p:cNvSpPr/>
          <p:nvPr/>
        </p:nvSpPr>
        <p:spPr>
          <a:xfrm>
            <a:off x="640080" y="1920240"/>
            <a:ext cx="10058400" cy="777240"/>
          </a:xfrm>
          <a:prstGeom prst="rect">
            <a:avLst/>
          </a:prstGeom>
          <a:noFill/>
          <a:ln/>
        </p:spPr>
        <p:txBody>
          <a:bodyPr wrap="square" lIns="0" tIns="0" rIns="0" bIns="0" rtlCol="0" anchor="ctr"/>
          <a:lstStyle/>
          <a:p>
            <a:pPr marL="0" indent="0">
              <a:buNone/>
            </a:pPr>
            <a:r>
              <a:rPr lang="en-US" sz="4800" b="1" dirty="0">
                <a:solidFill>
                  <a:srgbClr val="FFFFFF"/>
                </a:solidFill>
                <a:latin typeface="맑은 고딕" pitchFamily="34" charset="0"/>
                <a:ea typeface="맑은 고딕" pitchFamily="34" charset="-122"/>
                <a:cs typeface="맑은 고딕" pitchFamily="34" charset="-120"/>
              </a:rPr>
              <a:t>학생이 고친 한 줄이</a:t>
            </a:r>
          </a:p>
        </p:txBody>
      </p:sp>
      <p:sp>
        <p:nvSpPr>
          <p:cNvPr id="6" name="Text 3"/>
          <p:cNvSpPr/>
          <p:nvPr/>
        </p:nvSpPr>
        <p:spPr>
          <a:xfrm>
            <a:off x="640080" y="2788920"/>
            <a:ext cx="10972800" cy="640080"/>
          </a:xfrm>
          <a:prstGeom prst="rect">
            <a:avLst/>
          </a:prstGeom>
          <a:noFill/>
          <a:ln/>
        </p:spPr>
        <p:txBody>
          <a:bodyPr wrap="square" lIns="0" tIns="0" rIns="0" bIns="0" rtlCol="0" anchor="ctr"/>
          <a:lstStyle/>
          <a:p>
            <a:pPr marL="0" indent="0">
              <a:buNone/>
            </a:pPr>
            <a:r>
              <a:rPr lang="en-US" sz="2800" b="1" dirty="0">
                <a:solidFill>
                  <a:srgbClr val="E7C8B8"/>
                </a:solidFill>
                <a:latin typeface="맑은 고딕" pitchFamily="34" charset="0"/>
                <a:ea typeface="맑은 고딕" pitchFamily="34" charset="-122"/>
                <a:cs typeface="맑은 고딕" pitchFamily="34" charset="-120"/>
              </a:rPr>
              <a:t>4차시 「나만의 작품 만들기」 </a:t>
            </a:r>
            <a:r>
              <a:rPr lang="en-US" sz="2800" b="0" dirty="0">
                <a:solidFill>
                  <a:srgbClr val="FFFFFF"/>
                </a:solidFill>
                <a:latin typeface="맑은 고딕" pitchFamily="34" charset="0"/>
                <a:ea typeface="맑은 고딕" pitchFamily="34" charset="-122"/>
                <a:cs typeface="맑은 고딕" pitchFamily="34" charset="-120"/>
              </a:rPr>
              <a:t>전시로 이어집니다</a:t>
            </a:r>
          </a:p>
        </p:txBody>
      </p:sp>
      <p:sp>
        <p:nvSpPr>
          <p:cNvPr id="7" name="Text 4"/>
          <p:cNvSpPr/>
          <p:nvPr/>
        </p:nvSpPr>
        <p:spPr>
          <a:xfrm>
            <a:off x="640080" y="3794760"/>
            <a:ext cx="10972800" cy="411480"/>
          </a:xfrm>
          <a:prstGeom prst="rect">
            <a:avLst/>
          </a:prstGeom>
          <a:noFill/>
          <a:ln/>
        </p:spPr>
        <p:txBody>
          <a:bodyPr wrap="square" lIns="0" tIns="0" rIns="0" bIns="0" rtlCol="0" anchor="ctr"/>
          <a:lstStyle/>
          <a:p>
            <a:pPr marL="0" indent="0">
              <a:buNone/>
            </a:pPr>
            <a:r>
              <a:rPr lang="en-US" sz="1800" b="0" dirty="0">
                <a:solidFill>
                  <a:srgbClr val="D6D3CE"/>
                </a:solidFill>
                <a:latin typeface="맑은 고딕" pitchFamily="34" charset="0"/>
                <a:ea typeface="맑은 고딕" pitchFamily="34" charset="-122"/>
                <a:cs typeface="맑은 고딕" pitchFamily="34" charset="-120"/>
              </a:rPr>
              <a:t>AI는 사고를 돕는 비계, 조형요소와 원리를 쓰고 말하는 것은 학생  ·  감사합니다</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맑은 고딕"/>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맑은 고딕"/>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TotalTime>
  <Words>3141</Words>
  <Application>Microsoft Macintosh PowerPoint</Application>
  <PresentationFormat>와이드스크린</PresentationFormat>
  <Paragraphs>284</Paragraphs>
  <Slides>23</Slides>
  <Notes>23</Notes>
  <HiddenSlides>0</HiddenSlides>
  <MMClips>0</MMClips>
  <ScaleCrop>false</ScaleCrop>
  <HeadingPairs>
    <vt:vector size="6" baseType="variant">
      <vt:variant>
        <vt:lpstr>사용한 글꼴</vt:lpstr>
      </vt:variant>
      <vt:variant>
        <vt:i4>2</vt:i4>
      </vt:variant>
      <vt:variant>
        <vt:lpstr>테마</vt:lpstr>
      </vt:variant>
      <vt:variant>
        <vt:i4>1</vt:i4>
      </vt:variant>
      <vt:variant>
        <vt:lpstr>슬라이드 제목</vt:lpstr>
      </vt:variant>
      <vt:variant>
        <vt:i4>23</vt:i4>
      </vt:variant>
    </vt:vector>
  </HeadingPairs>
  <TitlesOfParts>
    <vt:vector size="26" baseType="lpstr">
      <vt:lpstr>맑은 고딕</vt:lpstr>
      <vt:lpstr>Arial</vt:lpstr>
      <vt:lpstr>Office Theme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조형의 문법 수업 후 협의회</dc:title>
  <dc:subject>초등학교 6학년 AI융합교실 수업 후 협의회</dc:subject>
  <dc:creator>조형의 문법</dc:creator>
  <cp:lastModifiedBy>seongkeon son</cp:lastModifiedBy>
  <cp:revision>2</cp:revision>
  <dcterms:created xsi:type="dcterms:W3CDTF">2026-10-18T02:33:41Z</dcterms:created>
  <dcterms:modified xsi:type="dcterms:W3CDTF">2026-11-02T11:25:09Z</dcterms:modified>
</cp:coreProperties>
</file>